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42" r:id="rId5"/>
    <p:sldId id="359" r:id="rId6"/>
    <p:sldId id="396" r:id="rId7"/>
    <p:sldId id="403" r:id="rId8"/>
    <p:sldId id="373" r:id="rId9"/>
    <p:sldId id="375" r:id="rId10"/>
    <p:sldId id="365" r:id="rId11"/>
    <p:sldId id="395" r:id="rId12"/>
    <p:sldId id="393" r:id="rId13"/>
    <p:sldId id="376" r:id="rId14"/>
    <p:sldId id="401" r:id="rId15"/>
    <p:sldId id="383" r:id="rId16"/>
    <p:sldId id="382" r:id="rId17"/>
    <p:sldId id="384" r:id="rId18"/>
    <p:sldId id="377" r:id="rId19"/>
    <p:sldId id="378" r:id="rId20"/>
    <p:sldId id="392" r:id="rId21"/>
    <p:sldId id="385" r:id="rId22"/>
    <p:sldId id="400" r:id="rId23"/>
    <p:sldId id="379" r:id="rId24"/>
    <p:sldId id="399" r:id="rId25"/>
    <p:sldId id="380" r:id="rId26"/>
    <p:sldId id="386" r:id="rId27"/>
    <p:sldId id="397" r:id="rId28"/>
    <p:sldId id="398" r:id="rId29"/>
    <p:sldId id="381" r:id="rId30"/>
    <p:sldId id="402" r:id="rId31"/>
    <p:sldId id="388" r:id="rId32"/>
    <p:sldId id="391" r:id="rId33"/>
    <p:sldId id="387" r:id="rId34"/>
    <p:sldId id="389" r:id="rId35"/>
    <p:sldId id="390" r:id="rId36"/>
    <p:sldId id="394" r:id="rId37"/>
    <p:sldId id="3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79" autoAdjust="0"/>
    <p:restoredTop sz="95388" autoAdjust="0"/>
  </p:normalViewPr>
  <p:slideViewPr>
    <p:cSldViewPr snapToGrid="0" snapToObjects="1" showGuides="1">
      <p:cViewPr varScale="1">
        <p:scale>
          <a:sx n="100" d="100"/>
          <a:sy n="100" d="100"/>
        </p:scale>
        <p:origin x="109" y="4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3/2/2024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C7208-BDB7-AAD3-EAB7-94D4222EB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72AE7-17F0-D518-142E-5A0DC792D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152B1-29EE-E87A-922C-B4B99EF877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233570-9ADC-78CA-4424-18B38DDCA92F}"/>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410568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F6CB1-69B4-DA32-E43B-D01A4C94A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05298-DEA0-F41C-A29C-D0466A88E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9D19C-CE03-3D9B-70CB-A3AEF739E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1280C2-8228-E371-22B9-35151ED0C1D2}"/>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279224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B4844-72FE-4BA1-B692-10A6F569E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14AFA-96FA-1B4E-EECF-B7CE586D9F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4D319-0B3A-4A0A-0DFB-94D760EE00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7382F-C2ED-D4BF-2B7C-BA74ED565A46}"/>
              </a:ext>
            </a:extLst>
          </p:cNvPr>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282350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9275B-D4DA-11F0-7942-607ECEAF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F7C70-F9B1-D993-1E33-64036729D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FCCEC-31BE-433C-5EB5-DE1F7F071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EB748B-0BBF-CC70-1BE6-8F65954D9786}"/>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64085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4AE0E-D313-557B-008F-022F8E75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1D063-FDB5-BFF7-A06A-35C3F0465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BF2BE-3C5C-E1C9-7111-F12F6F450B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3231CD-74C7-A9B8-C801-90352DAA28E4}"/>
              </a:ext>
            </a:extLst>
          </p:cNvPr>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517287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59B5F-60ED-5A81-4DA4-4D77736A1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C35872-9012-F692-60B1-0DF4712A4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62ED64-5DA9-CBB3-CAB8-980F57AAD8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E68DB7-42B9-8746-A82C-C01AF7DD74D4}"/>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237236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18C91-37FF-0891-FA5B-3BC81C5AA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C7AC4-9675-09E9-BEA9-638BD0670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99118-0062-E71B-8EB1-0949602788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72EFF1-7FE9-7B93-99B2-A39A2B330EB5}"/>
              </a:ext>
            </a:extLst>
          </p:cNvPr>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256652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FD10-CADC-47CE-774E-F6678B00C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CE2B9B-8F1E-608A-0790-BFE5903EE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77C95-8316-6C5F-9405-C9F40BE64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2BFDF7-097B-FB3F-EC19-EDC8A78A5408}"/>
              </a:ext>
            </a:extLst>
          </p:cNvPr>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813194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7379E-565D-A474-887E-B3CF995A6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D24A7-9E5F-F5DF-7224-39CB4FDE1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C4A0A-18ED-E0B2-3F71-23B4A405EA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8876F-E8CE-8D3A-DF75-13A779D2A1D2}"/>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187112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765125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notebooks/Images/UFO_MAP1.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notebooks/moonphase_bf.twb"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Bigfeet, Ufos, Ghosts!</a:t>
            </a:r>
            <a:br>
              <a:rPr lang="en-US" dirty="0"/>
            </a:b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2872712"/>
            <a:ext cx="12191997" cy="2577772"/>
          </a:xfrm>
        </p:spPr>
        <p:txBody>
          <a:bodyPr/>
          <a:lstStyle/>
          <a:p>
            <a:r>
              <a:rPr lang="en-US" dirty="0"/>
              <a:t>(Oh my!)</a:t>
            </a:r>
          </a:p>
          <a:p>
            <a:endParaRPr lang="en-US" dirty="0"/>
          </a:p>
          <a:p>
            <a:r>
              <a:rPr lang="en-US" dirty="0"/>
              <a:t>Your Statistical Travel guide to Paranormal Experiences.</a:t>
            </a:r>
          </a:p>
          <a:p>
            <a:r>
              <a:rPr lang="en-US" sz="2000" dirty="0"/>
              <a:t>By Sean Malley</a:t>
            </a:r>
          </a:p>
          <a:p>
            <a:r>
              <a:rPr lang="en-US" sz="1600" dirty="0"/>
              <a:t>Nashville software School da10</a:t>
            </a:r>
            <a:r>
              <a:rPr lang="en-US" sz="2400" dirty="0"/>
              <a:t> </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pPr algn="ctr"/>
            <a:r>
              <a:rPr lang="en-US" dirty="0"/>
              <a:t>Top </a:t>
            </a:r>
            <a:r>
              <a:rPr lang="en-US" dirty="0" err="1"/>
              <a:t>ufo</a:t>
            </a:r>
            <a:r>
              <a:rPr lang="en-US" dirty="0"/>
              <a:t> destination cities in the top 5 states by total sightings.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2827648" cy="2071789"/>
          </a:xfrm>
        </p:spPr>
        <p:txBody>
          <a:bodyPr/>
          <a:lstStyle/>
          <a:p>
            <a:pPr algn="ctr"/>
            <a:r>
              <a:rPr lang="en-US" dirty="0"/>
              <a:t>1 ) California – 15,454</a:t>
            </a:r>
          </a:p>
          <a:p>
            <a:pPr lvl="1"/>
            <a:r>
              <a:rPr lang="en-US" dirty="0"/>
              <a:t>Los Angeles </a:t>
            </a:r>
          </a:p>
          <a:p>
            <a:pPr lvl="1"/>
            <a:r>
              <a:rPr lang="en-US" dirty="0"/>
              <a:t>San Diego </a:t>
            </a:r>
          </a:p>
          <a:p>
            <a:pPr lvl="1"/>
            <a:r>
              <a:rPr lang="en-US" dirty="0"/>
              <a:t>Sacramento </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
        <p:nvSpPr>
          <p:cNvPr id="6" name="Content Placeholder 2">
            <a:extLst>
              <a:ext uri="{FF2B5EF4-FFF2-40B4-BE49-F238E27FC236}">
                <a16:creationId xmlns:a16="http://schemas.microsoft.com/office/drawing/2014/main" id="{1A331981-6DB5-F6A1-E603-1325DFC49F34}"/>
              </a:ext>
            </a:extLst>
          </p:cNvPr>
          <p:cNvSpPr txBox="1">
            <a:spLocks/>
          </p:cNvSpPr>
          <p:nvPr/>
        </p:nvSpPr>
        <p:spPr>
          <a:xfrm>
            <a:off x="5001324" y="2474810"/>
            <a:ext cx="2827648" cy="207178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2) Florida – 7,823 </a:t>
            </a:r>
          </a:p>
          <a:p>
            <a:pPr lvl="1"/>
            <a:r>
              <a:rPr lang="en-US" dirty="0"/>
              <a:t>Orlando - 384</a:t>
            </a:r>
          </a:p>
          <a:p>
            <a:pPr lvl="1"/>
            <a:r>
              <a:rPr lang="en-US" dirty="0"/>
              <a:t>Miami - 359</a:t>
            </a:r>
          </a:p>
          <a:p>
            <a:pPr lvl="1"/>
            <a:r>
              <a:rPr lang="en-US" dirty="0"/>
              <a:t>Jacksonville - 266</a:t>
            </a:r>
          </a:p>
          <a:p>
            <a:pPr lvl="1"/>
            <a:endParaRPr lang="en-US" dirty="0"/>
          </a:p>
          <a:p>
            <a:pPr lvl="1"/>
            <a:endParaRPr lang="en-US" dirty="0"/>
          </a:p>
        </p:txBody>
      </p:sp>
      <p:sp>
        <p:nvSpPr>
          <p:cNvPr id="7" name="Content Placeholder 2">
            <a:extLst>
              <a:ext uri="{FF2B5EF4-FFF2-40B4-BE49-F238E27FC236}">
                <a16:creationId xmlns:a16="http://schemas.microsoft.com/office/drawing/2014/main" id="{9BC9519E-40AF-684C-B479-58B88C272493}"/>
              </a:ext>
            </a:extLst>
          </p:cNvPr>
          <p:cNvSpPr txBox="1">
            <a:spLocks/>
          </p:cNvSpPr>
          <p:nvPr/>
        </p:nvSpPr>
        <p:spPr>
          <a:xfrm>
            <a:off x="6353887" y="4653414"/>
            <a:ext cx="2827648" cy="207178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5) New York – 5,624  </a:t>
            </a:r>
          </a:p>
          <a:p>
            <a:pPr lvl="1"/>
            <a:r>
              <a:rPr lang="en-US" dirty="0"/>
              <a:t>New York - 868</a:t>
            </a:r>
          </a:p>
          <a:p>
            <a:pPr lvl="1"/>
            <a:r>
              <a:rPr lang="en-US" dirty="0"/>
              <a:t>Buffalo - 143</a:t>
            </a:r>
          </a:p>
          <a:p>
            <a:pPr lvl="1"/>
            <a:r>
              <a:rPr lang="en-US" dirty="0"/>
              <a:t>Rochester - 143 </a:t>
            </a:r>
          </a:p>
          <a:p>
            <a:pPr lvl="1"/>
            <a:endParaRPr lang="en-US" dirty="0"/>
          </a:p>
          <a:p>
            <a:pPr lvl="1"/>
            <a:endParaRPr lang="en-US" dirty="0"/>
          </a:p>
        </p:txBody>
      </p:sp>
      <p:sp>
        <p:nvSpPr>
          <p:cNvPr id="8" name="Content Placeholder 2">
            <a:extLst>
              <a:ext uri="{FF2B5EF4-FFF2-40B4-BE49-F238E27FC236}">
                <a16:creationId xmlns:a16="http://schemas.microsoft.com/office/drawing/2014/main" id="{E55B7907-AB48-7EDE-1FF8-33EBEE03887D}"/>
              </a:ext>
            </a:extLst>
          </p:cNvPr>
          <p:cNvSpPr txBox="1">
            <a:spLocks/>
          </p:cNvSpPr>
          <p:nvPr/>
        </p:nvSpPr>
        <p:spPr>
          <a:xfrm>
            <a:off x="3417947" y="4623651"/>
            <a:ext cx="2827648" cy="207178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4) Texas – 5,816 </a:t>
            </a:r>
          </a:p>
          <a:p>
            <a:pPr lvl="1"/>
            <a:r>
              <a:rPr lang="en-US" dirty="0"/>
              <a:t>Houston - 439</a:t>
            </a:r>
          </a:p>
          <a:p>
            <a:pPr lvl="1"/>
            <a:r>
              <a:rPr lang="en-US" dirty="0"/>
              <a:t>Austin - 345</a:t>
            </a:r>
          </a:p>
          <a:p>
            <a:pPr lvl="1"/>
            <a:r>
              <a:rPr lang="en-US" dirty="0"/>
              <a:t>San Antonio - 273</a:t>
            </a:r>
          </a:p>
          <a:p>
            <a:pPr lvl="1"/>
            <a:endParaRPr lang="en-US" dirty="0"/>
          </a:p>
          <a:p>
            <a:pPr lvl="1"/>
            <a:endParaRPr lang="en-US" dirty="0"/>
          </a:p>
        </p:txBody>
      </p:sp>
      <p:sp>
        <p:nvSpPr>
          <p:cNvPr id="9" name="Content Placeholder 2">
            <a:extLst>
              <a:ext uri="{FF2B5EF4-FFF2-40B4-BE49-F238E27FC236}">
                <a16:creationId xmlns:a16="http://schemas.microsoft.com/office/drawing/2014/main" id="{D7E818C1-E5C2-8C62-870C-9808388C7786}"/>
              </a:ext>
            </a:extLst>
          </p:cNvPr>
          <p:cNvSpPr txBox="1">
            <a:spLocks/>
          </p:cNvSpPr>
          <p:nvPr/>
        </p:nvSpPr>
        <p:spPr>
          <a:xfrm>
            <a:off x="7521781" y="2474809"/>
            <a:ext cx="2827648" cy="207178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3) Washington  - 6,896 </a:t>
            </a:r>
          </a:p>
          <a:p>
            <a:pPr lvl="1"/>
            <a:r>
              <a:rPr lang="en-US" dirty="0"/>
              <a:t>Seattle - 780</a:t>
            </a:r>
          </a:p>
          <a:p>
            <a:pPr lvl="1"/>
            <a:r>
              <a:rPr lang="en-US" dirty="0"/>
              <a:t>Spokane - 249</a:t>
            </a:r>
          </a:p>
          <a:p>
            <a:pPr lvl="1"/>
            <a:r>
              <a:rPr lang="en-US" dirty="0"/>
              <a:t>Vancouver - 266</a:t>
            </a:r>
          </a:p>
          <a:p>
            <a:pPr lvl="1"/>
            <a:endParaRPr lang="en-US" dirty="0"/>
          </a:p>
          <a:p>
            <a:pPr lvl="1"/>
            <a:endParaRPr lang="en-US" dirty="0"/>
          </a:p>
        </p:txBody>
      </p:sp>
    </p:spTree>
    <p:extLst>
      <p:ext uri="{BB962C8B-B14F-4D97-AF65-F5344CB8AC3E}">
        <p14:creationId xmlns:p14="http://schemas.microsoft.com/office/powerpoint/2010/main" val="107360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1E31-4047-1DB4-8C97-4996E303D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40C2F-67F3-2600-F7E4-0A5183827A2A}"/>
              </a:ext>
            </a:extLst>
          </p:cNvPr>
          <p:cNvSpPr>
            <a:spLocks noGrp="1"/>
          </p:cNvSpPr>
          <p:nvPr>
            <p:ph type="title"/>
          </p:nvPr>
        </p:nvSpPr>
        <p:spPr>
          <a:xfrm>
            <a:off x="2399620" y="162560"/>
            <a:ext cx="8843050" cy="1616904"/>
          </a:xfrm>
        </p:spPr>
        <p:txBody>
          <a:bodyPr/>
          <a:lstStyle/>
          <a:p>
            <a:pPr algn="ctr"/>
            <a:r>
              <a:rPr lang="en-US" dirty="0"/>
              <a:t>Top cities by UFO sightings, regardless of state rank.</a:t>
            </a:r>
          </a:p>
        </p:txBody>
      </p:sp>
      <p:sp>
        <p:nvSpPr>
          <p:cNvPr id="5" name="Slide Number Placeholder 4">
            <a:extLst>
              <a:ext uri="{FF2B5EF4-FFF2-40B4-BE49-F238E27FC236}">
                <a16:creationId xmlns:a16="http://schemas.microsoft.com/office/drawing/2014/main" id="{DF8E98E5-95EF-6D68-5224-1E5A53822979}"/>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
        <p:nvSpPr>
          <p:cNvPr id="10" name="Content Placeholder 9">
            <a:extLst>
              <a:ext uri="{FF2B5EF4-FFF2-40B4-BE49-F238E27FC236}">
                <a16:creationId xmlns:a16="http://schemas.microsoft.com/office/drawing/2014/main" id="{C51183D7-E3FD-40A8-AB07-9E81C0E0B317}"/>
              </a:ext>
            </a:extLst>
          </p:cNvPr>
          <p:cNvSpPr>
            <a:spLocks noGrp="1"/>
          </p:cNvSpPr>
          <p:nvPr>
            <p:ph sz="quarter" idx="35"/>
          </p:nvPr>
        </p:nvSpPr>
        <p:spPr>
          <a:xfrm>
            <a:off x="6893487" y="3039303"/>
            <a:ext cx="4015098" cy="2039234"/>
          </a:xfrm>
        </p:spPr>
        <p:txBody>
          <a:bodyPr/>
          <a:lstStyle/>
          <a:p>
            <a:r>
              <a:rPr lang="en-US" sz="2400" dirty="0"/>
              <a:t>It’s important to note that although many states have greater total sightings, many individual cities have high incidence rates of sightings.</a:t>
            </a:r>
          </a:p>
        </p:txBody>
      </p:sp>
      <p:pic>
        <p:nvPicPr>
          <p:cNvPr id="12" name="Picture 11">
            <a:extLst>
              <a:ext uri="{FF2B5EF4-FFF2-40B4-BE49-F238E27FC236}">
                <a16:creationId xmlns:a16="http://schemas.microsoft.com/office/drawing/2014/main" id="{67DDC3FC-43A8-4E5E-A4B1-5379077F10C3}"/>
              </a:ext>
            </a:extLst>
          </p:cNvPr>
          <p:cNvPicPr>
            <a:picLocks noChangeAspect="1"/>
          </p:cNvPicPr>
          <p:nvPr/>
        </p:nvPicPr>
        <p:blipFill>
          <a:blip r:embed="rId3"/>
          <a:stretch>
            <a:fillRect/>
          </a:stretch>
        </p:blipFill>
        <p:spPr>
          <a:xfrm>
            <a:off x="2571258" y="2805296"/>
            <a:ext cx="3524742" cy="2867425"/>
          </a:xfrm>
          <a:prstGeom prst="rect">
            <a:avLst/>
          </a:prstGeom>
        </p:spPr>
      </p:pic>
    </p:spTree>
    <p:extLst>
      <p:ext uri="{BB962C8B-B14F-4D97-AF65-F5344CB8AC3E}">
        <p14:creationId xmlns:p14="http://schemas.microsoft.com/office/powerpoint/2010/main" val="99182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B837-4D8B-F1BB-689B-810275862BCF}"/>
              </a:ext>
            </a:extLst>
          </p:cNvPr>
          <p:cNvSpPr>
            <a:spLocks noGrp="1"/>
          </p:cNvSpPr>
          <p:nvPr>
            <p:ph type="title"/>
          </p:nvPr>
        </p:nvSpPr>
        <p:spPr>
          <a:xfrm>
            <a:off x="2416554" y="652596"/>
            <a:ext cx="8843050" cy="571092"/>
          </a:xfrm>
        </p:spPr>
        <p:txBody>
          <a:bodyPr/>
          <a:lstStyle/>
          <a:p>
            <a:pPr algn="ctr"/>
            <a:r>
              <a:rPr lang="en-US" dirty="0"/>
              <a:t>UFO sightings Per million (Per capita) Save some for me!</a:t>
            </a:r>
          </a:p>
        </p:txBody>
      </p:sp>
      <p:sp>
        <p:nvSpPr>
          <p:cNvPr id="4" name="Content Placeholder 3">
            <a:extLst>
              <a:ext uri="{FF2B5EF4-FFF2-40B4-BE49-F238E27FC236}">
                <a16:creationId xmlns:a16="http://schemas.microsoft.com/office/drawing/2014/main" id="{16C068AD-5B57-A76E-E97C-8E30BF1BA0E3}"/>
              </a:ext>
            </a:extLst>
          </p:cNvPr>
          <p:cNvSpPr>
            <a:spLocks noGrp="1"/>
          </p:cNvSpPr>
          <p:nvPr>
            <p:ph sz="quarter" idx="36"/>
          </p:nvPr>
        </p:nvSpPr>
        <p:spPr/>
        <p:txBody>
          <a:bodyPr/>
          <a:lstStyle/>
          <a:p>
            <a:endParaRPr lang="en-US" dirty="0"/>
          </a:p>
        </p:txBody>
      </p:sp>
      <p:sp>
        <p:nvSpPr>
          <p:cNvPr id="5" name="Slide Number Placeholder 4">
            <a:extLst>
              <a:ext uri="{FF2B5EF4-FFF2-40B4-BE49-F238E27FC236}">
                <a16:creationId xmlns:a16="http://schemas.microsoft.com/office/drawing/2014/main" id="{4EC37432-A568-F85F-EB98-3D6BBBC00274}"/>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6" name="Content Placeholder 5">
            <a:extLst>
              <a:ext uri="{FF2B5EF4-FFF2-40B4-BE49-F238E27FC236}">
                <a16:creationId xmlns:a16="http://schemas.microsoft.com/office/drawing/2014/main" id="{D7DFF081-02F1-65E0-7063-8B216176EDF2}"/>
              </a:ext>
            </a:extLst>
          </p:cNvPr>
          <p:cNvSpPr>
            <a:spLocks noGrp="1"/>
          </p:cNvSpPr>
          <p:nvPr>
            <p:ph sz="quarter" idx="35"/>
          </p:nvPr>
        </p:nvSpPr>
        <p:spPr/>
        <p:txBody>
          <a:bodyPr/>
          <a:lstStyle/>
          <a:p>
            <a:endParaRPr lang="en-US"/>
          </a:p>
        </p:txBody>
      </p:sp>
      <p:pic>
        <p:nvPicPr>
          <p:cNvPr id="9" name="Picture 8">
            <a:extLst>
              <a:ext uri="{FF2B5EF4-FFF2-40B4-BE49-F238E27FC236}">
                <a16:creationId xmlns:a16="http://schemas.microsoft.com/office/drawing/2014/main" id="{00BC6724-B56E-BC53-73DF-7B5047331D23}"/>
              </a:ext>
            </a:extLst>
          </p:cNvPr>
          <p:cNvPicPr>
            <a:picLocks noChangeAspect="1"/>
          </p:cNvPicPr>
          <p:nvPr/>
        </p:nvPicPr>
        <p:blipFill rotWithShape="1">
          <a:blip r:embed="rId2"/>
          <a:srcRect l="3208" t="996" r="1770" b="3300"/>
          <a:stretch/>
        </p:blipFill>
        <p:spPr>
          <a:xfrm>
            <a:off x="2785533" y="1223688"/>
            <a:ext cx="6989913" cy="5312579"/>
          </a:xfrm>
          <a:prstGeom prst="rect">
            <a:avLst/>
          </a:prstGeom>
        </p:spPr>
      </p:pic>
    </p:spTree>
    <p:extLst>
      <p:ext uri="{BB962C8B-B14F-4D97-AF65-F5344CB8AC3E}">
        <p14:creationId xmlns:p14="http://schemas.microsoft.com/office/powerpoint/2010/main" val="337829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102C3-5A42-D51E-CB8C-9535C16E8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0AD68-2AE7-65D6-D45C-41F045CCB1F7}"/>
              </a:ext>
            </a:extLst>
          </p:cNvPr>
          <p:cNvSpPr>
            <a:spLocks noGrp="1"/>
          </p:cNvSpPr>
          <p:nvPr>
            <p:ph type="title"/>
          </p:nvPr>
        </p:nvSpPr>
        <p:spPr>
          <a:xfrm>
            <a:off x="2837198" y="242094"/>
            <a:ext cx="6327105" cy="1199733"/>
          </a:xfrm>
        </p:spPr>
        <p:txBody>
          <a:bodyPr/>
          <a:lstStyle/>
          <a:p>
            <a:r>
              <a:rPr lang="en-US" dirty="0" err="1"/>
              <a:t>Ufo</a:t>
            </a:r>
            <a:r>
              <a:rPr lang="en-US" dirty="0"/>
              <a:t> Sightings by State, by Year </a:t>
            </a:r>
          </a:p>
        </p:txBody>
      </p:sp>
      <p:sp>
        <p:nvSpPr>
          <p:cNvPr id="3" name="Subtitle 2">
            <a:extLst>
              <a:ext uri="{FF2B5EF4-FFF2-40B4-BE49-F238E27FC236}">
                <a16:creationId xmlns:a16="http://schemas.microsoft.com/office/drawing/2014/main" id="{19767A19-0460-6657-DD68-29C5B6745D8F}"/>
              </a:ext>
            </a:extLst>
          </p:cNvPr>
          <p:cNvSpPr>
            <a:spLocks noGrp="1"/>
          </p:cNvSpPr>
          <p:nvPr>
            <p:ph type="subTitle" idx="1"/>
          </p:nvPr>
        </p:nvSpPr>
        <p:spPr>
          <a:xfrm>
            <a:off x="2837197" y="5940945"/>
            <a:ext cx="6327105" cy="642673"/>
          </a:xfrm>
        </p:spPr>
        <p:txBody>
          <a:bodyPr/>
          <a:lstStyle/>
          <a:p>
            <a:r>
              <a:rPr lang="en-US" dirty="0"/>
              <a:t>Where/When can I find them saucers?</a:t>
            </a:r>
          </a:p>
        </p:txBody>
      </p:sp>
      <p:graphicFrame>
        <p:nvGraphicFramePr>
          <p:cNvPr id="4" name="Object 3">
            <a:extLst>
              <a:ext uri="{FF2B5EF4-FFF2-40B4-BE49-F238E27FC236}">
                <a16:creationId xmlns:a16="http://schemas.microsoft.com/office/drawing/2014/main" id="{48BD5CA0-5684-423D-2178-8CDEE5AE906A}"/>
              </a:ext>
            </a:extLst>
          </p:cNvPr>
          <p:cNvGraphicFramePr>
            <a:graphicFrameLocks noChangeAspect="1"/>
          </p:cNvGraphicFramePr>
          <p:nvPr>
            <p:extLst>
              <p:ext uri="{D42A27DB-BD31-4B8C-83A1-F6EECF244321}">
                <p14:modId xmlns:p14="http://schemas.microsoft.com/office/powerpoint/2010/main" val="2093670289"/>
              </p:ext>
            </p:extLst>
          </p:nvPr>
        </p:nvGraphicFramePr>
        <p:xfrm>
          <a:off x="131811" y="6190546"/>
          <a:ext cx="1031972" cy="521982"/>
        </p:xfrm>
        <a:graphic>
          <a:graphicData uri="http://schemas.openxmlformats.org/presentationml/2006/ole">
            <mc:AlternateContent xmlns:mc="http://schemas.openxmlformats.org/markup-compatibility/2006">
              <mc:Choice xmlns:v="urn:schemas-microsoft-com:vml" Requires="v">
                <p:oleObj name="Packager Shell Object" showAsIcon="1" r:id="rId2" imgW="1362240" imgH="688680" progId="Package">
                  <p:embed/>
                </p:oleObj>
              </mc:Choice>
              <mc:Fallback>
                <p:oleObj name="Packager Shell Object" showAsIcon="1" r:id="rId2" imgW="1362240" imgH="688680" progId="Package">
                  <p:embed/>
                  <p:pic>
                    <p:nvPicPr>
                      <p:cNvPr id="4" name="Object 3">
                        <a:extLst>
                          <a:ext uri="{FF2B5EF4-FFF2-40B4-BE49-F238E27FC236}">
                            <a16:creationId xmlns:a16="http://schemas.microsoft.com/office/drawing/2014/main" id="{A4538487-A3CB-0B6B-F8C5-C0393302EA0B}"/>
                          </a:ext>
                        </a:extLst>
                      </p:cNvPr>
                      <p:cNvPicPr/>
                      <p:nvPr/>
                    </p:nvPicPr>
                    <p:blipFill>
                      <a:blip r:embed="rId3"/>
                      <a:stretch>
                        <a:fillRect/>
                      </a:stretch>
                    </p:blipFill>
                    <p:spPr>
                      <a:xfrm>
                        <a:off x="131811" y="6190546"/>
                        <a:ext cx="1031972" cy="521982"/>
                      </a:xfrm>
                      <a:prstGeom prst="rect">
                        <a:avLst/>
                      </a:prstGeom>
                    </p:spPr>
                  </p:pic>
                </p:oleObj>
              </mc:Fallback>
            </mc:AlternateContent>
          </a:graphicData>
        </a:graphic>
      </p:graphicFrame>
      <p:pic>
        <p:nvPicPr>
          <p:cNvPr id="6" name="Picture 5">
            <a:hlinkClick r:id="rId4" action="ppaction://hlinkfile"/>
            <a:extLst>
              <a:ext uri="{FF2B5EF4-FFF2-40B4-BE49-F238E27FC236}">
                <a16:creationId xmlns:a16="http://schemas.microsoft.com/office/drawing/2014/main" id="{BA1F912D-957E-C661-0E66-FCD2C078D42D}"/>
              </a:ext>
            </a:extLst>
          </p:cNvPr>
          <p:cNvPicPr>
            <a:picLocks noChangeAspect="1"/>
          </p:cNvPicPr>
          <p:nvPr/>
        </p:nvPicPr>
        <p:blipFill>
          <a:blip r:embed="rId5"/>
          <a:stretch>
            <a:fillRect/>
          </a:stretch>
        </p:blipFill>
        <p:spPr>
          <a:xfrm>
            <a:off x="3451163" y="1588655"/>
            <a:ext cx="4742606" cy="4196364"/>
          </a:xfrm>
          <a:prstGeom prst="rect">
            <a:avLst/>
          </a:prstGeom>
        </p:spPr>
      </p:pic>
    </p:spTree>
    <p:extLst>
      <p:ext uri="{BB962C8B-B14F-4D97-AF65-F5344CB8AC3E}">
        <p14:creationId xmlns:p14="http://schemas.microsoft.com/office/powerpoint/2010/main" val="2928634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CB10-4EA0-27ED-B1A8-0048A7EAC6C7}"/>
              </a:ext>
            </a:extLst>
          </p:cNvPr>
          <p:cNvSpPr>
            <a:spLocks noGrp="1"/>
          </p:cNvSpPr>
          <p:nvPr>
            <p:ph type="title"/>
          </p:nvPr>
        </p:nvSpPr>
        <p:spPr>
          <a:xfrm>
            <a:off x="3575277" y="288449"/>
            <a:ext cx="5786437" cy="777978"/>
          </a:xfrm>
        </p:spPr>
        <p:txBody>
          <a:bodyPr/>
          <a:lstStyle/>
          <a:p>
            <a:r>
              <a:rPr lang="en-US" dirty="0" err="1"/>
              <a:t>Ufo</a:t>
            </a:r>
            <a:r>
              <a:rPr lang="en-US" dirty="0"/>
              <a:t> sightings by year </a:t>
            </a:r>
          </a:p>
        </p:txBody>
      </p:sp>
      <p:pic>
        <p:nvPicPr>
          <p:cNvPr id="7" name="Content Placeholder 6">
            <a:extLst>
              <a:ext uri="{FF2B5EF4-FFF2-40B4-BE49-F238E27FC236}">
                <a16:creationId xmlns:a16="http://schemas.microsoft.com/office/drawing/2014/main" id="{956AFF1A-5B18-891F-4388-776BB43405D0}"/>
              </a:ext>
            </a:extLst>
          </p:cNvPr>
          <p:cNvPicPr>
            <a:picLocks noGrp="1" noChangeAspect="1"/>
          </p:cNvPicPr>
          <p:nvPr>
            <p:ph sz="quarter" idx="35"/>
          </p:nvPr>
        </p:nvPicPr>
        <p:blipFill>
          <a:blip r:embed="rId2"/>
          <a:stretch>
            <a:fillRect/>
          </a:stretch>
        </p:blipFill>
        <p:spPr>
          <a:xfrm>
            <a:off x="2784102" y="1224206"/>
            <a:ext cx="6708845" cy="5345345"/>
          </a:xfrm>
        </p:spPr>
      </p:pic>
      <p:sp>
        <p:nvSpPr>
          <p:cNvPr id="4" name="Content Placeholder 3">
            <a:extLst>
              <a:ext uri="{FF2B5EF4-FFF2-40B4-BE49-F238E27FC236}">
                <a16:creationId xmlns:a16="http://schemas.microsoft.com/office/drawing/2014/main" id="{31BFA01F-8537-12F6-BC34-7770509DED4C}"/>
              </a:ext>
            </a:extLst>
          </p:cNvPr>
          <p:cNvSpPr>
            <a:spLocks noGrp="1"/>
          </p:cNvSpPr>
          <p:nvPr>
            <p:ph sz="quarter" idx="36"/>
          </p:nvPr>
        </p:nvSpPr>
        <p:spPr>
          <a:xfrm>
            <a:off x="9361714" y="1841272"/>
            <a:ext cx="2794309" cy="3528397"/>
          </a:xfrm>
        </p:spPr>
        <p:txBody>
          <a:bodyPr/>
          <a:lstStyle/>
          <a:p>
            <a:r>
              <a:rPr lang="en-US" dirty="0"/>
              <a:t>Don’t freak. I lost the file I had made, this will be replaced by a better one.</a:t>
            </a:r>
          </a:p>
        </p:txBody>
      </p:sp>
      <p:sp>
        <p:nvSpPr>
          <p:cNvPr id="5" name="Slide Number Placeholder 4">
            <a:extLst>
              <a:ext uri="{FF2B5EF4-FFF2-40B4-BE49-F238E27FC236}">
                <a16:creationId xmlns:a16="http://schemas.microsoft.com/office/drawing/2014/main" id="{65DE41E9-C313-FC1E-7EFC-95B271851651}"/>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376389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Most common shape of crafts observed</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lstStyle/>
          <a:p>
            <a:r>
              <a:rPr lang="en-US" dirty="0"/>
              <a:t>Lights - 28,505</a:t>
            </a:r>
          </a:p>
          <a:p>
            <a:r>
              <a:rPr lang="en-US" dirty="0"/>
              <a:t>Circle – 15,083</a:t>
            </a:r>
          </a:p>
          <a:p>
            <a:r>
              <a:rPr lang="en-US" dirty="0"/>
              <a:t>Triangles – 12,607</a:t>
            </a:r>
          </a:p>
          <a:p>
            <a:r>
              <a:rPr lang="en-US" dirty="0"/>
              <a:t>Fireballs – 9,678</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4927600" y="2465539"/>
            <a:ext cx="6315069" cy="3723753"/>
          </a:xfrm>
        </p:spPr>
        <p:txBody>
          <a:bodyPr/>
          <a:lstStyle/>
          <a:p>
            <a:r>
              <a:rPr lang="en-US" dirty="0"/>
              <a:t>Total sightings reported: 141,284</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pic>
        <p:nvPicPr>
          <p:cNvPr id="7" name="Picture 6">
            <a:extLst>
              <a:ext uri="{FF2B5EF4-FFF2-40B4-BE49-F238E27FC236}">
                <a16:creationId xmlns:a16="http://schemas.microsoft.com/office/drawing/2014/main" id="{AA200031-CAC6-5F8E-D614-DC62BE6B4D09}"/>
              </a:ext>
            </a:extLst>
          </p:cNvPr>
          <p:cNvPicPr>
            <a:picLocks noChangeAspect="1"/>
          </p:cNvPicPr>
          <p:nvPr/>
        </p:nvPicPr>
        <p:blipFill>
          <a:blip r:embed="rId3"/>
          <a:stretch>
            <a:fillRect/>
          </a:stretch>
        </p:blipFill>
        <p:spPr>
          <a:xfrm>
            <a:off x="4163781" y="2956525"/>
            <a:ext cx="5149544" cy="3269673"/>
          </a:xfrm>
          <a:prstGeom prst="rect">
            <a:avLst/>
          </a:prstGeom>
        </p:spPr>
      </p:pic>
    </p:spTree>
    <p:extLst>
      <p:ext uri="{BB962C8B-B14F-4D97-AF65-F5344CB8AC3E}">
        <p14:creationId xmlns:p14="http://schemas.microsoft.com/office/powerpoint/2010/main" val="272805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sz="quarter" idx="36"/>
          </p:nvPr>
        </p:nvPicPr>
        <p:blipFill rotWithShape="1">
          <a:blip r:embed="rId3" cstate="screen">
            <a:extLst>
              <a:ext uri="{28A0092B-C50C-407E-A947-70E740481C1C}">
                <a14:useLocalDpi xmlns:a14="http://schemas.microsoft.com/office/drawing/2010/main"/>
              </a:ext>
            </a:extLst>
          </a:blip>
          <a:srcRect t="24792" r="-1" b="24792"/>
          <a:stretch/>
        </p:blipFill>
        <p:spPr>
          <a:xfrm>
            <a:off x="4352040" y="1575160"/>
            <a:ext cx="7189098" cy="4239132"/>
          </a:xfrm>
          <a:noFill/>
        </p:spPr>
      </p:pic>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741680" y="473109"/>
            <a:ext cx="10500989" cy="936838"/>
          </a:xfrm>
        </p:spPr>
        <p:txBody>
          <a:bodyPr anchor="b">
            <a:normAutofit/>
          </a:bodyPr>
          <a:lstStyle/>
          <a:p>
            <a:pPr lvl="0" algn="ctr"/>
            <a:r>
              <a:rPr lang="en-US" noProof="0" dirty="0"/>
              <a:t>Bigfeet</a:t>
            </a:r>
            <a:br>
              <a:rPr lang="en-US" noProof="0" dirty="0"/>
            </a:br>
            <a:r>
              <a:rPr lang="en-US" sz="2200" noProof="0" dirty="0"/>
              <a:t>Is that a raccoon in your arms or are you just happy to see me?</a:t>
            </a:r>
          </a:p>
        </p:txBody>
      </p:sp>
      <p:sp>
        <p:nvSpPr>
          <p:cNvPr id="3" name="Content Placeholder 2">
            <a:extLst>
              <a:ext uri="{FF2B5EF4-FFF2-40B4-BE49-F238E27FC236}">
                <a16:creationId xmlns:a16="http://schemas.microsoft.com/office/drawing/2014/main" id="{FB2F5F9A-B16D-CA49-7F40-A0142E41DC56}"/>
              </a:ext>
            </a:extLst>
          </p:cNvPr>
          <p:cNvSpPr>
            <a:spLocks noGrp="1"/>
          </p:cNvSpPr>
          <p:nvPr>
            <p:ph sz="quarter" idx="35"/>
          </p:nvPr>
        </p:nvSpPr>
        <p:spPr>
          <a:xfrm>
            <a:off x="481978" y="2313139"/>
            <a:ext cx="3774587" cy="3723753"/>
          </a:xfrm>
        </p:spPr>
        <p:txBody>
          <a:bodyPr>
            <a:normAutofit lnSpcReduction="10000"/>
          </a:bodyPr>
          <a:lstStyle/>
          <a:p>
            <a:r>
              <a:rPr lang="en-US" dirty="0"/>
              <a:t>Little known fact, the plural of Bigfoot is Bigfeet. </a:t>
            </a:r>
          </a:p>
          <a:p>
            <a:r>
              <a:rPr lang="en-US" dirty="0"/>
              <a:t>He’s not just a Northwestern Phenomenon! </a:t>
            </a:r>
          </a:p>
          <a:p>
            <a:r>
              <a:rPr lang="en-US" dirty="0"/>
              <a:t>Although the famous Bigfoot video was released in the 70s, this type of sighting has been reported since records have been kept.</a:t>
            </a:r>
          </a:p>
          <a:p>
            <a:r>
              <a:rPr lang="en-US" dirty="0"/>
              <a:t>Total sightings reported: 5,044</a:t>
            </a:r>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a:p>
        </p:txBody>
      </p:sp>
      <p:pic>
        <p:nvPicPr>
          <p:cNvPr id="9" name="Picture 8" descr="A large furry animal with a small animal&#10;&#10;Description automatically generated">
            <a:extLst>
              <a:ext uri="{FF2B5EF4-FFF2-40B4-BE49-F238E27FC236}">
                <a16:creationId xmlns:a16="http://schemas.microsoft.com/office/drawing/2014/main" id="{2067253E-5AFC-F208-F5AE-2046AFC3D0F3}"/>
              </a:ext>
            </a:extLst>
          </p:cNvPr>
          <p:cNvPicPr>
            <a:picLocks noChangeAspect="1"/>
          </p:cNvPicPr>
          <p:nvPr/>
        </p:nvPicPr>
        <p:blipFill>
          <a:blip r:embed="rId4"/>
          <a:stretch>
            <a:fillRect/>
          </a:stretch>
        </p:blipFill>
        <p:spPr>
          <a:xfrm>
            <a:off x="4542989" y="2084319"/>
            <a:ext cx="6807200" cy="3403600"/>
          </a:xfrm>
          <a:prstGeom prst="rect">
            <a:avLst/>
          </a:prstGeom>
        </p:spPr>
      </p:pic>
    </p:spTree>
    <p:extLst>
      <p:ext uri="{BB962C8B-B14F-4D97-AF65-F5344CB8AC3E}">
        <p14:creationId xmlns:p14="http://schemas.microsoft.com/office/powerpoint/2010/main" val="91031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BF0C2-840D-CC19-6F5A-1A9B31803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293D1-F006-C6BA-6987-8BF97746D27A}"/>
              </a:ext>
            </a:extLst>
          </p:cNvPr>
          <p:cNvSpPr>
            <a:spLocks noGrp="1"/>
          </p:cNvSpPr>
          <p:nvPr>
            <p:ph type="title"/>
          </p:nvPr>
        </p:nvSpPr>
        <p:spPr/>
        <p:txBody>
          <a:bodyPr/>
          <a:lstStyle/>
          <a:p>
            <a:r>
              <a:rPr lang="en-US" dirty="0"/>
              <a:t>What are people saying about bigfoot?</a:t>
            </a:r>
          </a:p>
        </p:txBody>
      </p:sp>
      <p:sp>
        <p:nvSpPr>
          <p:cNvPr id="3" name="Table Placeholder 2">
            <a:extLst>
              <a:ext uri="{FF2B5EF4-FFF2-40B4-BE49-F238E27FC236}">
                <a16:creationId xmlns:a16="http://schemas.microsoft.com/office/drawing/2014/main" id="{A7644A95-4068-DFC2-F634-D42041FBA174}"/>
              </a:ext>
            </a:extLst>
          </p:cNvPr>
          <p:cNvSpPr>
            <a:spLocks noGrp="1"/>
          </p:cNvSpPr>
          <p:nvPr>
            <p:ph type="tbl" sz="quarter" idx="13"/>
          </p:nvPr>
        </p:nvSpPr>
        <p:spPr>
          <a:xfrm>
            <a:off x="8144933" y="2128982"/>
            <a:ext cx="3205692" cy="3909868"/>
          </a:xfrm>
        </p:spPr>
        <p:txBody>
          <a:bodyPr/>
          <a:lstStyle/>
          <a:p>
            <a:r>
              <a:rPr lang="en-US" dirty="0"/>
              <a:t>These are the most common adjectives and descriptive words occurring the in the descriptions of the sightings reported in the BFRO database.</a:t>
            </a:r>
          </a:p>
          <a:p>
            <a:r>
              <a:rPr lang="en-US" dirty="0"/>
              <a:t>Standard parts of speech have been omitted.</a:t>
            </a:r>
          </a:p>
        </p:txBody>
      </p:sp>
      <p:sp>
        <p:nvSpPr>
          <p:cNvPr id="4" name="Slide Number Placeholder 3">
            <a:extLst>
              <a:ext uri="{FF2B5EF4-FFF2-40B4-BE49-F238E27FC236}">
                <a16:creationId xmlns:a16="http://schemas.microsoft.com/office/drawing/2014/main" id="{A289795B-C277-6748-1EF8-B33F745C6A03}"/>
              </a:ext>
            </a:extLst>
          </p:cNvPr>
          <p:cNvSpPr>
            <a:spLocks noGrp="1"/>
          </p:cNvSpPr>
          <p:nvPr>
            <p:ph type="sldNum" sz="quarter" idx="12"/>
          </p:nvPr>
        </p:nvSpPr>
        <p:spPr/>
        <p:txBody>
          <a:bodyPr/>
          <a:lstStyle/>
          <a:p>
            <a:fld id="{FE024F78-56A6-7740-B68D-8D4D026EDF3F}" type="slidenum">
              <a:rPr lang="en-US" smtClean="0"/>
              <a:pPr/>
              <a:t>17</a:t>
            </a:fld>
            <a:endParaRPr lang="en-US" dirty="0"/>
          </a:p>
        </p:txBody>
      </p:sp>
      <p:pic>
        <p:nvPicPr>
          <p:cNvPr id="6" name="Picture 5">
            <a:extLst>
              <a:ext uri="{FF2B5EF4-FFF2-40B4-BE49-F238E27FC236}">
                <a16:creationId xmlns:a16="http://schemas.microsoft.com/office/drawing/2014/main" id="{64CCF738-3C44-E912-F0EE-AF57263D0488}"/>
              </a:ext>
            </a:extLst>
          </p:cNvPr>
          <p:cNvPicPr>
            <a:picLocks noChangeAspect="1"/>
          </p:cNvPicPr>
          <p:nvPr/>
        </p:nvPicPr>
        <p:blipFill>
          <a:blip r:embed="rId2"/>
          <a:srcRect/>
          <a:stretch/>
        </p:blipFill>
        <p:spPr>
          <a:xfrm>
            <a:off x="752680" y="2220803"/>
            <a:ext cx="7223774" cy="3703327"/>
          </a:xfrm>
          <a:prstGeom prst="rect">
            <a:avLst/>
          </a:prstGeom>
        </p:spPr>
      </p:pic>
    </p:spTree>
    <p:extLst>
      <p:ext uri="{BB962C8B-B14F-4D97-AF65-F5344CB8AC3E}">
        <p14:creationId xmlns:p14="http://schemas.microsoft.com/office/powerpoint/2010/main" val="3423024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9E24-9664-898F-2A92-08E292BDFDDD}"/>
              </a:ext>
            </a:extLst>
          </p:cNvPr>
          <p:cNvSpPr>
            <a:spLocks noGrp="1"/>
          </p:cNvSpPr>
          <p:nvPr>
            <p:ph type="title"/>
          </p:nvPr>
        </p:nvSpPr>
        <p:spPr>
          <a:xfrm>
            <a:off x="788247" y="581526"/>
            <a:ext cx="10500989" cy="784279"/>
          </a:xfrm>
        </p:spPr>
        <p:txBody>
          <a:bodyPr/>
          <a:lstStyle/>
          <a:p>
            <a:pPr algn="ctr"/>
            <a:r>
              <a:rPr lang="en-US" dirty="0"/>
              <a:t>Bigfeet sightings per Capita</a:t>
            </a:r>
          </a:p>
        </p:txBody>
      </p:sp>
      <p:pic>
        <p:nvPicPr>
          <p:cNvPr id="7" name="Content Placeholder 6">
            <a:extLst>
              <a:ext uri="{FF2B5EF4-FFF2-40B4-BE49-F238E27FC236}">
                <a16:creationId xmlns:a16="http://schemas.microsoft.com/office/drawing/2014/main" id="{BF33CF34-8E40-F33C-2B6E-82CEB7546C76}"/>
              </a:ext>
            </a:extLst>
          </p:cNvPr>
          <p:cNvPicPr>
            <a:picLocks noGrp="1" noChangeAspect="1"/>
          </p:cNvPicPr>
          <p:nvPr>
            <p:ph sz="quarter" idx="35"/>
          </p:nvPr>
        </p:nvPicPr>
        <p:blipFill>
          <a:blip r:embed="rId2"/>
          <a:stretch>
            <a:fillRect/>
          </a:stretch>
        </p:blipFill>
        <p:spPr>
          <a:xfrm>
            <a:off x="1902437" y="1738990"/>
            <a:ext cx="6249844" cy="4780606"/>
          </a:xfrm>
        </p:spPr>
      </p:pic>
      <p:sp>
        <p:nvSpPr>
          <p:cNvPr id="4" name="Content Placeholder 3">
            <a:extLst>
              <a:ext uri="{FF2B5EF4-FFF2-40B4-BE49-F238E27FC236}">
                <a16:creationId xmlns:a16="http://schemas.microsoft.com/office/drawing/2014/main" id="{512A2416-5CD0-0FA6-F1FA-8B1473C4D151}"/>
              </a:ext>
            </a:extLst>
          </p:cNvPr>
          <p:cNvSpPr>
            <a:spLocks noGrp="1"/>
          </p:cNvSpPr>
          <p:nvPr>
            <p:ph sz="quarter" idx="36"/>
          </p:nvPr>
        </p:nvSpPr>
        <p:spPr>
          <a:xfrm>
            <a:off x="8211128" y="2685007"/>
            <a:ext cx="3440545" cy="3723753"/>
          </a:xfrm>
        </p:spPr>
        <p:txBody>
          <a:bodyPr/>
          <a:lstStyle/>
          <a:p>
            <a:r>
              <a:rPr lang="en-US" dirty="0"/>
              <a:t>Sightings per million people, from 2.19 sightings per million people to 7.8 per million people.</a:t>
            </a:r>
          </a:p>
        </p:txBody>
      </p:sp>
      <p:sp>
        <p:nvSpPr>
          <p:cNvPr id="5" name="Slide Number Placeholder 4">
            <a:extLst>
              <a:ext uri="{FF2B5EF4-FFF2-40B4-BE49-F238E27FC236}">
                <a16:creationId xmlns:a16="http://schemas.microsoft.com/office/drawing/2014/main" id="{6C008627-0D75-61DA-858F-0E2406DF1A7C}"/>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414900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B3DD6-E68A-4937-355D-D92F8E944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822446-525F-25FE-0A6E-E8DD21692203}"/>
              </a:ext>
            </a:extLst>
          </p:cNvPr>
          <p:cNvSpPr>
            <a:spLocks noGrp="1"/>
          </p:cNvSpPr>
          <p:nvPr>
            <p:ph type="title"/>
          </p:nvPr>
        </p:nvSpPr>
        <p:spPr>
          <a:xfrm>
            <a:off x="788247" y="581526"/>
            <a:ext cx="10500989" cy="784279"/>
          </a:xfrm>
        </p:spPr>
        <p:txBody>
          <a:bodyPr/>
          <a:lstStyle/>
          <a:p>
            <a:pPr algn="ctr"/>
            <a:r>
              <a:rPr lang="en-US" dirty="0"/>
              <a:t>Top States and counties to find a bigfoot</a:t>
            </a:r>
          </a:p>
        </p:txBody>
      </p:sp>
      <p:sp>
        <p:nvSpPr>
          <p:cNvPr id="4" name="Content Placeholder 3">
            <a:extLst>
              <a:ext uri="{FF2B5EF4-FFF2-40B4-BE49-F238E27FC236}">
                <a16:creationId xmlns:a16="http://schemas.microsoft.com/office/drawing/2014/main" id="{9DE49AC5-EF99-E7C9-3651-5B20822612F2}"/>
              </a:ext>
            </a:extLst>
          </p:cNvPr>
          <p:cNvSpPr>
            <a:spLocks noGrp="1"/>
          </p:cNvSpPr>
          <p:nvPr>
            <p:ph sz="quarter" idx="36"/>
          </p:nvPr>
        </p:nvSpPr>
        <p:spPr>
          <a:xfrm>
            <a:off x="8211128" y="2685007"/>
            <a:ext cx="3440545" cy="3723753"/>
          </a:xfrm>
        </p:spPr>
        <p:txBody>
          <a:bodyPr/>
          <a:lstStyle/>
          <a:p>
            <a:r>
              <a:rPr lang="en-US" dirty="0"/>
              <a:t>Top 3 counties by state to have a bigfoot encounter. </a:t>
            </a:r>
          </a:p>
        </p:txBody>
      </p:sp>
      <p:sp>
        <p:nvSpPr>
          <p:cNvPr id="5" name="Slide Number Placeholder 4">
            <a:extLst>
              <a:ext uri="{FF2B5EF4-FFF2-40B4-BE49-F238E27FC236}">
                <a16:creationId xmlns:a16="http://schemas.microsoft.com/office/drawing/2014/main" id="{45A65961-0F31-5117-2CDB-F04EA1A69E5D}"/>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6" name="Content Placeholder 5">
            <a:extLst>
              <a:ext uri="{FF2B5EF4-FFF2-40B4-BE49-F238E27FC236}">
                <a16:creationId xmlns:a16="http://schemas.microsoft.com/office/drawing/2014/main" id="{80BA3F61-3DEE-202B-7AA9-83B19BB535F2}"/>
              </a:ext>
            </a:extLst>
          </p:cNvPr>
          <p:cNvSpPr>
            <a:spLocks noGrp="1"/>
          </p:cNvSpPr>
          <p:nvPr>
            <p:ph sz="quarter" idx="35"/>
          </p:nvPr>
        </p:nvSpPr>
        <p:spPr/>
        <p:txBody>
          <a:bodyPr/>
          <a:lstStyle/>
          <a:p>
            <a:endParaRPr lang="en-US"/>
          </a:p>
        </p:txBody>
      </p:sp>
      <p:pic>
        <p:nvPicPr>
          <p:cNvPr id="13" name="Picture 12">
            <a:extLst>
              <a:ext uri="{FF2B5EF4-FFF2-40B4-BE49-F238E27FC236}">
                <a16:creationId xmlns:a16="http://schemas.microsoft.com/office/drawing/2014/main" id="{B8E55EC7-AAD9-2047-DEB1-F4D03E5366AF}"/>
              </a:ext>
            </a:extLst>
          </p:cNvPr>
          <p:cNvPicPr>
            <a:picLocks noChangeAspect="1"/>
          </p:cNvPicPr>
          <p:nvPr/>
        </p:nvPicPr>
        <p:blipFill>
          <a:blip r:embed="rId2"/>
          <a:stretch>
            <a:fillRect/>
          </a:stretch>
        </p:blipFill>
        <p:spPr>
          <a:xfrm>
            <a:off x="3769556" y="1411887"/>
            <a:ext cx="3550683" cy="4996873"/>
          </a:xfrm>
          <a:prstGeom prst="rect">
            <a:avLst/>
          </a:prstGeom>
        </p:spPr>
      </p:pic>
    </p:spTree>
    <p:extLst>
      <p:ext uri="{BB962C8B-B14F-4D97-AF65-F5344CB8AC3E}">
        <p14:creationId xmlns:p14="http://schemas.microsoft.com/office/powerpoint/2010/main" val="394391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dirty="0"/>
              <a:t>Introduction</a:t>
            </a:r>
          </a:p>
          <a:p>
            <a:r>
              <a:rPr lang="en-US" dirty="0"/>
              <a:t>Methods</a:t>
            </a:r>
          </a:p>
          <a:p>
            <a:r>
              <a:rPr lang="en-US" dirty="0"/>
              <a:t>Findings</a:t>
            </a:r>
          </a:p>
          <a:p>
            <a:r>
              <a:rPr lang="en-US" dirty="0"/>
              <a:t>Travel Packages (Conclusions)</a:t>
            </a:r>
          </a:p>
        </p:txBody>
      </p:sp>
      <p:pic>
        <p:nvPicPr>
          <p:cNvPr id="3" name="Picture 2">
            <a:extLst>
              <a:ext uri="{FF2B5EF4-FFF2-40B4-BE49-F238E27FC236}">
                <a16:creationId xmlns:a16="http://schemas.microsoft.com/office/drawing/2014/main" id="{841EAD40-3611-3612-2965-549B64F67674}"/>
              </a:ext>
            </a:extLst>
          </p:cNvPr>
          <p:cNvPicPr>
            <a:picLocks noChangeAspect="1"/>
          </p:cNvPicPr>
          <p:nvPr/>
        </p:nvPicPr>
        <p:blipFill rotWithShape="1">
          <a:blip r:embed="rId3"/>
          <a:srcRect l="4615" t="5295" r="2322" b="1742"/>
          <a:stretch/>
        </p:blipFill>
        <p:spPr>
          <a:xfrm>
            <a:off x="7154213" y="313108"/>
            <a:ext cx="4353061" cy="6231784"/>
          </a:xfrm>
          <a:prstGeom prst="rect">
            <a:avLst/>
          </a:prstGeom>
        </p:spPr>
      </p:pic>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Could Bigfoot be a Werewolf?</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769335" y="2835683"/>
            <a:ext cx="3108193" cy="3047997"/>
          </a:xfrm>
        </p:spPr>
        <p:txBody>
          <a:bodyPr/>
          <a:lstStyle/>
          <a:p>
            <a:r>
              <a:rPr lang="en-US" sz="1600" dirty="0"/>
              <a:t>There seems to be a correlation between sightings and the phase of the moon, specifically each quarter moon.</a:t>
            </a:r>
          </a:p>
          <a:p>
            <a:r>
              <a:rPr lang="en-US" sz="1600" dirty="0"/>
              <a:t>This may be explained by users estimating what the moon phase was by the nearest quarter, though this is just a theory. </a:t>
            </a:r>
          </a:p>
          <a:p>
            <a:r>
              <a:rPr lang="en-US" sz="1600" dirty="0"/>
              <a:t>This data does not seem to suggest that bigfoot is a werewolf, unfortunately.</a:t>
            </a:r>
          </a:p>
        </p:txBody>
      </p:sp>
      <p:sp>
        <p:nvSpPr>
          <p:cNvPr id="6" name="Table Placeholder 5">
            <a:extLst>
              <a:ext uri="{FF2B5EF4-FFF2-40B4-BE49-F238E27FC236}">
                <a16:creationId xmlns:a16="http://schemas.microsoft.com/office/drawing/2014/main" id="{588DB668-9046-7C70-785E-67ACA685FC1E}"/>
              </a:ext>
            </a:extLst>
          </p:cNvPr>
          <p:cNvSpPr>
            <a:spLocks noGrp="1"/>
          </p:cNvSpPr>
          <p:nvPr>
            <p:ph type="tbl" sz="quarter" idx="37"/>
          </p:nvPr>
        </p:nvSpPr>
        <p:spPr/>
        <p:txBody>
          <a:bodyPr/>
          <a:lstStyle/>
          <a:p>
            <a:endParaRPr lang="en-US"/>
          </a:p>
        </p:txBody>
      </p:sp>
      <p:pic>
        <p:nvPicPr>
          <p:cNvPr id="8" name="Picture 7" descr="A graph of a number of blue bars&#10;&#10;Description automatically generated with medium confidence">
            <a:extLst>
              <a:ext uri="{FF2B5EF4-FFF2-40B4-BE49-F238E27FC236}">
                <a16:creationId xmlns:a16="http://schemas.microsoft.com/office/drawing/2014/main" id="{B56BB534-EFE0-87CF-C39E-8AEA683D7F17}"/>
              </a:ext>
            </a:extLst>
          </p:cNvPr>
          <p:cNvPicPr>
            <a:picLocks noChangeAspect="1"/>
          </p:cNvPicPr>
          <p:nvPr/>
        </p:nvPicPr>
        <p:blipFill>
          <a:blip r:embed="rId3"/>
          <a:stretch>
            <a:fillRect/>
          </a:stretch>
        </p:blipFill>
        <p:spPr>
          <a:xfrm>
            <a:off x="4274119" y="1362128"/>
            <a:ext cx="7772415" cy="4983490"/>
          </a:xfrm>
          <a:prstGeom prst="rect">
            <a:avLst/>
          </a:prstGeom>
        </p:spPr>
      </p:pic>
    </p:spTree>
    <p:extLst>
      <p:ext uri="{BB962C8B-B14F-4D97-AF65-F5344CB8AC3E}">
        <p14:creationId xmlns:p14="http://schemas.microsoft.com/office/powerpoint/2010/main" val="217007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C67E6-ADC8-36D6-E580-420AD54074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3F0C9D-B7C5-ABF1-865D-E28449646528}"/>
              </a:ext>
            </a:extLst>
          </p:cNvPr>
          <p:cNvSpPr>
            <a:spLocks noGrp="1"/>
          </p:cNvSpPr>
          <p:nvPr>
            <p:ph type="title"/>
          </p:nvPr>
        </p:nvSpPr>
        <p:spPr>
          <a:xfrm>
            <a:off x="835370" y="171396"/>
            <a:ext cx="3736630" cy="2202350"/>
          </a:xfrm>
        </p:spPr>
        <p:txBody>
          <a:bodyPr/>
          <a:lstStyle/>
          <a:p>
            <a:pPr lvl="0"/>
            <a:r>
              <a:rPr lang="en-US" noProof="0" dirty="0"/>
              <a:t>Could Bigfoot be a Werewolf?</a:t>
            </a:r>
          </a:p>
        </p:txBody>
      </p:sp>
      <p:sp>
        <p:nvSpPr>
          <p:cNvPr id="4" name="Content Placeholder 3">
            <a:extLst>
              <a:ext uri="{FF2B5EF4-FFF2-40B4-BE49-F238E27FC236}">
                <a16:creationId xmlns:a16="http://schemas.microsoft.com/office/drawing/2014/main" id="{71DBCD23-D766-D20A-2711-C515BAAC10E2}"/>
              </a:ext>
            </a:extLst>
          </p:cNvPr>
          <p:cNvSpPr>
            <a:spLocks noGrp="1"/>
          </p:cNvSpPr>
          <p:nvPr>
            <p:ph sz="quarter" idx="36"/>
          </p:nvPr>
        </p:nvSpPr>
        <p:spPr>
          <a:xfrm>
            <a:off x="841716" y="3078480"/>
            <a:ext cx="3108193" cy="3047997"/>
          </a:xfrm>
        </p:spPr>
        <p:txBody>
          <a:bodyPr/>
          <a:lstStyle/>
          <a:p>
            <a:r>
              <a:rPr lang="en-US" dirty="0"/>
              <a:t>This graph shows in more detail the instances of sightings by the phase of the moon. Note the spikes where the quarter moons would be occurring.</a:t>
            </a:r>
          </a:p>
        </p:txBody>
      </p:sp>
      <p:sp>
        <p:nvSpPr>
          <p:cNvPr id="6" name="Table Placeholder 5">
            <a:extLst>
              <a:ext uri="{FF2B5EF4-FFF2-40B4-BE49-F238E27FC236}">
                <a16:creationId xmlns:a16="http://schemas.microsoft.com/office/drawing/2014/main" id="{F2267353-E9AC-B4C4-5197-941FC345A518}"/>
              </a:ext>
            </a:extLst>
          </p:cNvPr>
          <p:cNvSpPr>
            <a:spLocks noGrp="1"/>
          </p:cNvSpPr>
          <p:nvPr>
            <p:ph type="tbl" sz="quarter" idx="37"/>
          </p:nvPr>
        </p:nvSpPr>
        <p:spPr/>
        <p:txBody>
          <a:bodyPr/>
          <a:lstStyle/>
          <a:p>
            <a:endParaRPr lang="en-US"/>
          </a:p>
        </p:txBody>
      </p:sp>
      <p:pic>
        <p:nvPicPr>
          <p:cNvPr id="5" name="Picture 4">
            <a:extLst>
              <a:ext uri="{FF2B5EF4-FFF2-40B4-BE49-F238E27FC236}">
                <a16:creationId xmlns:a16="http://schemas.microsoft.com/office/drawing/2014/main" id="{8DEEA901-3B55-F8E0-3FF6-F2087B98F005}"/>
              </a:ext>
            </a:extLst>
          </p:cNvPr>
          <p:cNvPicPr>
            <a:picLocks noChangeAspect="1"/>
          </p:cNvPicPr>
          <p:nvPr/>
        </p:nvPicPr>
        <p:blipFill>
          <a:blip r:embed="rId3"/>
          <a:stretch>
            <a:fillRect/>
          </a:stretch>
        </p:blipFill>
        <p:spPr>
          <a:xfrm>
            <a:off x="4572000" y="452582"/>
            <a:ext cx="7555712" cy="5952836"/>
          </a:xfrm>
          <a:prstGeom prst="rect">
            <a:avLst/>
          </a:prstGeom>
        </p:spPr>
      </p:pic>
    </p:spTree>
    <p:extLst>
      <p:ext uri="{BB962C8B-B14F-4D97-AF65-F5344CB8AC3E}">
        <p14:creationId xmlns:p14="http://schemas.microsoft.com/office/powerpoint/2010/main" val="401748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Is he a shorts in winter type of guy?</a:t>
            </a:r>
          </a:p>
        </p:txBody>
      </p:sp>
      <p:sp>
        <p:nvSpPr>
          <p:cNvPr id="5" name="Content Placeholder 4">
            <a:extLst>
              <a:ext uri="{FF2B5EF4-FFF2-40B4-BE49-F238E27FC236}">
                <a16:creationId xmlns:a16="http://schemas.microsoft.com/office/drawing/2014/main" id="{A33D1544-95D3-8A05-6E1B-C08C307C55D4}"/>
              </a:ext>
            </a:extLst>
          </p:cNvPr>
          <p:cNvSpPr>
            <a:spLocks noGrp="1"/>
          </p:cNvSpPr>
          <p:nvPr>
            <p:ph sz="quarter" idx="37"/>
          </p:nvPr>
        </p:nvSpPr>
        <p:spPr>
          <a:xfrm>
            <a:off x="8201660" y="2280078"/>
            <a:ext cx="2856865" cy="3427412"/>
          </a:xfrm>
        </p:spPr>
        <p:txBody>
          <a:bodyPr/>
          <a:lstStyle/>
          <a:p>
            <a:r>
              <a:rPr lang="en-US" sz="1600" i="0" dirty="0">
                <a:effectLst/>
                <a:latin typeface="Arial" panose="020B0604020202020204" pitchFamily="34" charset="0"/>
              </a:rPr>
              <a:t>There appears to be a </a:t>
            </a:r>
            <a:r>
              <a:rPr lang="en-US" sz="1600" dirty="0">
                <a:latin typeface="Arial" panose="020B0604020202020204" pitchFamily="34" charset="0"/>
              </a:rPr>
              <a:t>fairly normal distribution of sightings compared to the mid temperature recorded by NOAA for each date of the sightings.</a:t>
            </a:r>
            <a:endParaRPr lang="en-US" sz="1600"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22</a:t>
            </a:fld>
            <a:endParaRPr lang="en-US" dirty="0"/>
          </a:p>
        </p:txBody>
      </p:sp>
      <p:pic>
        <p:nvPicPr>
          <p:cNvPr id="15" name="Content Placeholder 14" descr="A graph of a number of sights&#10;&#10;Description automatically generated">
            <a:extLst>
              <a:ext uri="{FF2B5EF4-FFF2-40B4-BE49-F238E27FC236}">
                <a16:creationId xmlns:a16="http://schemas.microsoft.com/office/drawing/2014/main" id="{96D91959-7DA5-F1E5-CF97-0CAA2C674A01}"/>
              </a:ext>
            </a:extLst>
          </p:cNvPr>
          <p:cNvPicPr>
            <a:picLocks noGrp="1" noChangeAspect="1"/>
          </p:cNvPicPr>
          <p:nvPr>
            <p:ph sz="quarter" idx="36"/>
          </p:nvPr>
        </p:nvPicPr>
        <p:blipFill>
          <a:blip r:embed="rId3"/>
          <a:stretch>
            <a:fillRect/>
          </a:stretch>
        </p:blipFill>
        <p:spPr>
          <a:xfrm>
            <a:off x="1133475" y="2057060"/>
            <a:ext cx="6665912" cy="4244068"/>
          </a:xfrm>
        </p:spPr>
      </p:pic>
    </p:spTree>
    <p:extLst>
      <p:ext uri="{BB962C8B-B14F-4D97-AF65-F5344CB8AC3E}">
        <p14:creationId xmlns:p14="http://schemas.microsoft.com/office/powerpoint/2010/main" val="79695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80543-50BB-7988-D6DB-196BFB9882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163FC-00AC-C453-FC46-56F57AFD7D4D}"/>
              </a:ext>
            </a:extLst>
          </p:cNvPr>
          <p:cNvSpPr>
            <a:spLocks noGrp="1"/>
          </p:cNvSpPr>
          <p:nvPr>
            <p:ph type="title"/>
          </p:nvPr>
        </p:nvSpPr>
        <p:spPr>
          <a:xfrm>
            <a:off x="733562" y="433906"/>
            <a:ext cx="10515601" cy="1327464"/>
          </a:xfrm>
        </p:spPr>
        <p:txBody>
          <a:bodyPr/>
          <a:lstStyle/>
          <a:p>
            <a:r>
              <a:rPr lang="en-US" dirty="0"/>
              <a:t>Could Bigfoot be a Weather Phenomenon?</a:t>
            </a:r>
          </a:p>
        </p:txBody>
      </p:sp>
      <p:sp>
        <p:nvSpPr>
          <p:cNvPr id="5" name="Content Placeholder 4">
            <a:extLst>
              <a:ext uri="{FF2B5EF4-FFF2-40B4-BE49-F238E27FC236}">
                <a16:creationId xmlns:a16="http://schemas.microsoft.com/office/drawing/2014/main" id="{C4662AF8-46F3-D030-E843-ACCE584B8D9A}"/>
              </a:ext>
            </a:extLst>
          </p:cNvPr>
          <p:cNvSpPr>
            <a:spLocks noGrp="1"/>
          </p:cNvSpPr>
          <p:nvPr>
            <p:ph sz="quarter" idx="37"/>
          </p:nvPr>
        </p:nvSpPr>
        <p:spPr>
          <a:xfrm>
            <a:off x="8201660" y="2280078"/>
            <a:ext cx="2856865" cy="3427412"/>
          </a:xfrm>
        </p:spPr>
        <p:txBody>
          <a:bodyPr/>
          <a:lstStyle/>
          <a:p>
            <a:r>
              <a:rPr lang="en-US" sz="1600" i="0" dirty="0">
                <a:effectLst/>
                <a:latin typeface="Arial" panose="020B0604020202020204" pitchFamily="34" charset="0"/>
              </a:rPr>
              <a:t>The standard barometric pressure at sea level is 29.92 inches (1,013 millibars) of mercury (also measured as 1 atmosphere). In general, a normal range for barometric pressure is between 965 millibars) and 1,040 millibars of mercury. This would seem to indicate that these sightings are within a normal distribution of pressures. </a:t>
            </a:r>
            <a:endParaRPr lang="en-US" sz="1600" dirty="0"/>
          </a:p>
        </p:txBody>
      </p:sp>
      <p:sp>
        <p:nvSpPr>
          <p:cNvPr id="4" name="Slide Number Placeholder 3">
            <a:extLst>
              <a:ext uri="{FF2B5EF4-FFF2-40B4-BE49-F238E27FC236}">
                <a16:creationId xmlns:a16="http://schemas.microsoft.com/office/drawing/2014/main" id="{E668102D-E222-478D-2852-2E5D346A9DD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23</a:t>
            </a:fld>
            <a:endParaRPr lang="en-US" dirty="0"/>
          </a:p>
        </p:txBody>
      </p:sp>
      <p:pic>
        <p:nvPicPr>
          <p:cNvPr id="11" name="Content Placeholder 10" descr="A graph showing the pressure of a pressure&#10;&#10;Description automatically generated">
            <a:extLst>
              <a:ext uri="{FF2B5EF4-FFF2-40B4-BE49-F238E27FC236}">
                <a16:creationId xmlns:a16="http://schemas.microsoft.com/office/drawing/2014/main" id="{3BACBC9C-94B3-3728-B727-6BB38750CB1E}"/>
              </a:ext>
            </a:extLst>
          </p:cNvPr>
          <p:cNvPicPr>
            <a:picLocks noGrp="1" noChangeAspect="1"/>
          </p:cNvPicPr>
          <p:nvPr>
            <p:ph sz="quarter" idx="36"/>
          </p:nvPr>
        </p:nvPicPr>
        <p:blipFill>
          <a:blip r:embed="rId3"/>
          <a:stretch>
            <a:fillRect/>
          </a:stretch>
        </p:blipFill>
        <p:spPr>
          <a:xfrm>
            <a:off x="798378" y="2142836"/>
            <a:ext cx="6855816" cy="4395788"/>
          </a:xfrm>
        </p:spPr>
      </p:pic>
    </p:spTree>
    <p:extLst>
      <p:ext uri="{BB962C8B-B14F-4D97-AF65-F5344CB8AC3E}">
        <p14:creationId xmlns:p14="http://schemas.microsoft.com/office/powerpoint/2010/main" val="334502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80D17-3D1B-9C95-6F72-F16DC3A6C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F5FD0-D445-FD46-6F77-3B6B1F80BFBF}"/>
              </a:ext>
            </a:extLst>
          </p:cNvPr>
          <p:cNvSpPr>
            <a:spLocks noGrp="1"/>
          </p:cNvSpPr>
          <p:nvPr>
            <p:ph type="title"/>
          </p:nvPr>
        </p:nvSpPr>
        <p:spPr>
          <a:xfrm>
            <a:off x="733562" y="433906"/>
            <a:ext cx="10515601" cy="1327464"/>
          </a:xfrm>
        </p:spPr>
        <p:txBody>
          <a:bodyPr/>
          <a:lstStyle/>
          <a:p>
            <a:r>
              <a:rPr lang="en-US" dirty="0"/>
              <a:t>What kind of weather does he like?</a:t>
            </a:r>
          </a:p>
        </p:txBody>
      </p:sp>
      <p:sp>
        <p:nvSpPr>
          <p:cNvPr id="5" name="Content Placeholder 4">
            <a:extLst>
              <a:ext uri="{FF2B5EF4-FFF2-40B4-BE49-F238E27FC236}">
                <a16:creationId xmlns:a16="http://schemas.microsoft.com/office/drawing/2014/main" id="{C45C108A-00DE-F797-5CA5-C7856C8027C1}"/>
              </a:ext>
            </a:extLst>
          </p:cNvPr>
          <p:cNvSpPr>
            <a:spLocks noGrp="1"/>
          </p:cNvSpPr>
          <p:nvPr>
            <p:ph sz="quarter" idx="37"/>
          </p:nvPr>
        </p:nvSpPr>
        <p:spPr>
          <a:xfrm>
            <a:off x="8201660" y="2280078"/>
            <a:ext cx="2856865" cy="3427412"/>
          </a:xfrm>
        </p:spPr>
        <p:txBody>
          <a:bodyPr/>
          <a:lstStyle/>
          <a:p>
            <a:r>
              <a:rPr lang="en-US" sz="1600" dirty="0"/>
              <a:t>It seems </a:t>
            </a:r>
            <a:r>
              <a:rPr lang="en-US" sz="1600" dirty="0" err="1"/>
              <a:t>ol</a:t>
            </a:r>
            <a:r>
              <a:rPr lang="en-US" sz="1600" dirty="0"/>
              <a:t>’ Mr. Foot likes partially cloudy days and clear days the most. Still probably best to bring a raincoat if you’re going </a:t>
            </a:r>
            <a:r>
              <a:rPr lang="en-US" sz="1600" dirty="0" err="1"/>
              <a:t>squachin</a:t>
            </a:r>
            <a:r>
              <a:rPr lang="en-US" sz="1600" dirty="0"/>
              <a:t>’. </a:t>
            </a:r>
          </a:p>
        </p:txBody>
      </p:sp>
      <p:sp>
        <p:nvSpPr>
          <p:cNvPr id="4" name="Slide Number Placeholder 3">
            <a:extLst>
              <a:ext uri="{FF2B5EF4-FFF2-40B4-BE49-F238E27FC236}">
                <a16:creationId xmlns:a16="http://schemas.microsoft.com/office/drawing/2014/main" id="{05D43217-72B9-DEF1-2F20-1AC4A79689F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sp>
        <p:nvSpPr>
          <p:cNvPr id="6" name="Content Placeholder 5">
            <a:extLst>
              <a:ext uri="{FF2B5EF4-FFF2-40B4-BE49-F238E27FC236}">
                <a16:creationId xmlns:a16="http://schemas.microsoft.com/office/drawing/2014/main" id="{50823767-EEF0-6B5E-12CD-E0FBFD5BA2B3}"/>
              </a:ext>
            </a:extLst>
          </p:cNvPr>
          <p:cNvSpPr>
            <a:spLocks noGrp="1"/>
          </p:cNvSpPr>
          <p:nvPr>
            <p:ph sz="quarter" idx="36"/>
          </p:nvPr>
        </p:nvSpPr>
        <p:spPr/>
        <p:txBody>
          <a:bodyPr/>
          <a:lstStyle/>
          <a:p>
            <a:endParaRPr lang="en-US"/>
          </a:p>
        </p:txBody>
      </p:sp>
      <p:pic>
        <p:nvPicPr>
          <p:cNvPr id="8" name="Picture 7">
            <a:extLst>
              <a:ext uri="{FF2B5EF4-FFF2-40B4-BE49-F238E27FC236}">
                <a16:creationId xmlns:a16="http://schemas.microsoft.com/office/drawing/2014/main" id="{2DDECA39-AC72-368B-7325-8EEF0419D9A1}"/>
              </a:ext>
            </a:extLst>
          </p:cNvPr>
          <p:cNvPicPr>
            <a:picLocks noChangeAspect="1"/>
          </p:cNvPicPr>
          <p:nvPr/>
        </p:nvPicPr>
        <p:blipFill rotWithShape="1">
          <a:blip r:embed="rId3"/>
          <a:srcRect l="3137" t="1246" r="2427" b="1223"/>
          <a:stretch/>
        </p:blipFill>
        <p:spPr>
          <a:xfrm>
            <a:off x="1454727" y="1893454"/>
            <a:ext cx="6068291" cy="4697869"/>
          </a:xfrm>
          <a:prstGeom prst="rect">
            <a:avLst/>
          </a:prstGeom>
        </p:spPr>
      </p:pic>
    </p:spTree>
    <p:extLst>
      <p:ext uri="{BB962C8B-B14F-4D97-AF65-F5344CB8AC3E}">
        <p14:creationId xmlns:p14="http://schemas.microsoft.com/office/powerpoint/2010/main" val="3455815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153E1-6FB6-E37E-F9CB-7D826D3D2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C21AA-5E6E-3CB8-0D0A-419721F6FE05}"/>
              </a:ext>
            </a:extLst>
          </p:cNvPr>
          <p:cNvSpPr>
            <a:spLocks noGrp="1"/>
          </p:cNvSpPr>
          <p:nvPr>
            <p:ph type="title"/>
          </p:nvPr>
        </p:nvSpPr>
        <p:spPr>
          <a:xfrm>
            <a:off x="1024507" y="110837"/>
            <a:ext cx="10515601" cy="694570"/>
          </a:xfrm>
        </p:spPr>
        <p:txBody>
          <a:bodyPr/>
          <a:lstStyle/>
          <a:p>
            <a:r>
              <a:rPr lang="en-US" dirty="0"/>
              <a:t>What kind of weather does he like?</a:t>
            </a:r>
          </a:p>
        </p:txBody>
      </p:sp>
      <p:sp>
        <p:nvSpPr>
          <p:cNvPr id="5" name="Content Placeholder 4">
            <a:extLst>
              <a:ext uri="{FF2B5EF4-FFF2-40B4-BE49-F238E27FC236}">
                <a16:creationId xmlns:a16="http://schemas.microsoft.com/office/drawing/2014/main" id="{B5B968A6-A1CD-B647-AA31-F278C00A3918}"/>
              </a:ext>
            </a:extLst>
          </p:cNvPr>
          <p:cNvSpPr>
            <a:spLocks noGrp="1"/>
          </p:cNvSpPr>
          <p:nvPr>
            <p:ph sz="quarter" idx="37"/>
          </p:nvPr>
        </p:nvSpPr>
        <p:spPr>
          <a:xfrm>
            <a:off x="8885151" y="2224660"/>
            <a:ext cx="2856865" cy="3427412"/>
          </a:xfrm>
        </p:spPr>
        <p:txBody>
          <a:bodyPr/>
          <a:lstStyle/>
          <a:p>
            <a:r>
              <a:rPr lang="en-US" sz="1600" dirty="0"/>
              <a:t>It seems </a:t>
            </a:r>
            <a:r>
              <a:rPr lang="en-US" sz="1600" dirty="0" err="1"/>
              <a:t>ol</a:t>
            </a:r>
            <a:r>
              <a:rPr lang="en-US" sz="1600" dirty="0"/>
              <a:t>’ Mr. Foot likes partially cloudy days and clear days the most. Still probably best to bring a raincoat if you’re going </a:t>
            </a:r>
            <a:r>
              <a:rPr lang="en-US" sz="1600" dirty="0" err="1"/>
              <a:t>squachin</a:t>
            </a:r>
            <a:r>
              <a:rPr lang="en-US" sz="1600" dirty="0"/>
              <a:t>’. </a:t>
            </a:r>
          </a:p>
        </p:txBody>
      </p:sp>
      <p:sp>
        <p:nvSpPr>
          <p:cNvPr id="4" name="Slide Number Placeholder 3">
            <a:extLst>
              <a:ext uri="{FF2B5EF4-FFF2-40B4-BE49-F238E27FC236}">
                <a16:creationId xmlns:a16="http://schemas.microsoft.com/office/drawing/2014/main" id="{E8D4E5A1-46C6-2FF6-69D9-8F8F3B98F44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sp>
        <p:nvSpPr>
          <p:cNvPr id="6" name="Content Placeholder 5">
            <a:extLst>
              <a:ext uri="{FF2B5EF4-FFF2-40B4-BE49-F238E27FC236}">
                <a16:creationId xmlns:a16="http://schemas.microsoft.com/office/drawing/2014/main" id="{7828C5B5-DD91-38DF-48FE-DC62F668E8E4}"/>
              </a:ext>
            </a:extLst>
          </p:cNvPr>
          <p:cNvSpPr>
            <a:spLocks noGrp="1"/>
          </p:cNvSpPr>
          <p:nvPr>
            <p:ph sz="quarter" idx="36"/>
          </p:nvPr>
        </p:nvSpPr>
        <p:spPr/>
        <p:txBody>
          <a:bodyPr/>
          <a:lstStyle/>
          <a:p>
            <a:endParaRPr lang="en-US"/>
          </a:p>
        </p:txBody>
      </p:sp>
      <p:pic>
        <p:nvPicPr>
          <p:cNvPr id="7" name="Picture 6">
            <a:extLst>
              <a:ext uri="{FF2B5EF4-FFF2-40B4-BE49-F238E27FC236}">
                <a16:creationId xmlns:a16="http://schemas.microsoft.com/office/drawing/2014/main" id="{B13E254E-8A33-5136-5CE5-AFEEEF061B5C}"/>
              </a:ext>
            </a:extLst>
          </p:cNvPr>
          <p:cNvPicPr>
            <a:picLocks noChangeAspect="1"/>
          </p:cNvPicPr>
          <p:nvPr/>
        </p:nvPicPr>
        <p:blipFill>
          <a:blip r:embed="rId3"/>
          <a:stretch>
            <a:fillRect/>
          </a:stretch>
        </p:blipFill>
        <p:spPr>
          <a:xfrm>
            <a:off x="1172527" y="965200"/>
            <a:ext cx="7574308" cy="5634595"/>
          </a:xfrm>
          <a:prstGeom prst="rect">
            <a:avLst/>
          </a:prstGeom>
        </p:spPr>
      </p:pic>
    </p:spTree>
    <p:extLst>
      <p:ext uri="{BB962C8B-B14F-4D97-AF65-F5344CB8AC3E}">
        <p14:creationId xmlns:p14="http://schemas.microsoft.com/office/powerpoint/2010/main" val="222880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835370" y="530784"/>
            <a:ext cx="10515601" cy="717891"/>
          </a:xfrm>
        </p:spPr>
        <p:txBody>
          <a:bodyPr/>
          <a:lstStyle/>
          <a:p>
            <a:pPr algn="ctr"/>
            <a:r>
              <a:rPr lang="en-US" dirty="0" err="1"/>
              <a:t>Whats</a:t>
            </a:r>
            <a:r>
              <a:rPr lang="en-US" dirty="0"/>
              <a:t> that?! Up in the clouds?</a:t>
            </a:r>
          </a:p>
        </p:txBody>
      </p:sp>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26</a:t>
            </a:fld>
            <a:endParaRPr lang="en-US" dirty="0"/>
          </a:p>
        </p:txBody>
      </p:sp>
      <p:pic>
        <p:nvPicPr>
          <p:cNvPr id="8" name="Picture 7" descr="A graph of a cloud cover&#10;&#10;Description automatically generated">
            <a:extLst>
              <a:ext uri="{FF2B5EF4-FFF2-40B4-BE49-F238E27FC236}">
                <a16:creationId xmlns:a16="http://schemas.microsoft.com/office/drawing/2014/main" id="{626E2DB4-75F0-D627-7C98-49A3A31A39E5}"/>
              </a:ext>
            </a:extLst>
          </p:cNvPr>
          <p:cNvPicPr>
            <a:picLocks noChangeAspect="1"/>
          </p:cNvPicPr>
          <p:nvPr/>
        </p:nvPicPr>
        <p:blipFill>
          <a:blip r:embed="rId3"/>
          <a:stretch>
            <a:fillRect/>
          </a:stretch>
        </p:blipFill>
        <p:spPr>
          <a:xfrm>
            <a:off x="507895" y="1193800"/>
            <a:ext cx="8238276" cy="5282188"/>
          </a:xfrm>
          <a:prstGeom prst="rect">
            <a:avLst/>
          </a:prstGeom>
        </p:spPr>
      </p:pic>
      <p:sp>
        <p:nvSpPr>
          <p:cNvPr id="6" name="Table Placeholder 5">
            <a:extLst>
              <a:ext uri="{FF2B5EF4-FFF2-40B4-BE49-F238E27FC236}">
                <a16:creationId xmlns:a16="http://schemas.microsoft.com/office/drawing/2014/main" id="{36D59192-80A4-7688-3F03-1050A6FB3025}"/>
              </a:ext>
            </a:extLst>
          </p:cNvPr>
          <p:cNvSpPr>
            <a:spLocks noGrp="1"/>
          </p:cNvSpPr>
          <p:nvPr>
            <p:ph type="tbl" sz="quarter" idx="13"/>
          </p:nvPr>
        </p:nvSpPr>
        <p:spPr>
          <a:xfrm>
            <a:off x="9017346" y="1765588"/>
            <a:ext cx="2333625" cy="3478212"/>
          </a:xfrm>
        </p:spPr>
        <p:txBody>
          <a:bodyPr/>
          <a:lstStyle/>
          <a:p>
            <a:r>
              <a:rPr lang="en-US" sz="2000" dirty="0"/>
              <a:t>The sightings seem to be weighted towards no cover and fully cloudy. This is interesting because this weather data was pulled from historical NOAA data, so users guessing falls away as a potential explanation.</a:t>
            </a:r>
          </a:p>
        </p:txBody>
      </p:sp>
    </p:spTree>
    <p:extLst>
      <p:ext uri="{BB962C8B-B14F-4D97-AF65-F5344CB8AC3E}">
        <p14:creationId xmlns:p14="http://schemas.microsoft.com/office/powerpoint/2010/main" val="330406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58C1-09FE-AD12-1EDC-24B3B56309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46C865-8679-7FBB-8BF1-DEC2043CA5DC}"/>
              </a:ext>
            </a:extLst>
          </p:cNvPr>
          <p:cNvSpPr>
            <a:spLocks noGrp="1"/>
          </p:cNvSpPr>
          <p:nvPr>
            <p:ph type="title"/>
          </p:nvPr>
        </p:nvSpPr>
        <p:spPr>
          <a:xfrm>
            <a:off x="1273352" y="783190"/>
            <a:ext cx="9645296" cy="658476"/>
          </a:xfrm>
        </p:spPr>
        <p:txBody>
          <a:bodyPr/>
          <a:lstStyle/>
          <a:p>
            <a:pPr algn="ctr"/>
            <a:r>
              <a:rPr lang="en-US" dirty="0"/>
              <a:t>Weather conditions and Prevalence of Sightings </a:t>
            </a:r>
          </a:p>
        </p:txBody>
      </p:sp>
      <p:sp>
        <p:nvSpPr>
          <p:cNvPr id="4" name="Slide Number Placeholder 3">
            <a:extLst>
              <a:ext uri="{FF2B5EF4-FFF2-40B4-BE49-F238E27FC236}">
                <a16:creationId xmlns:a16="http://schemas.microsoft.com/office/drawing/2014/main" id="{E3B58608-BC93-D6C3-B27D-FB634816523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27</a:t>
            </a:fld>
            <a:endParaRPr lang="en-US" dirty="0"/>
          </a:p>
        </p:txBody>
      </p:sp>
      <p:sp>
        <p:nvSpPr>
          <p:cNvPr id="6" name="Table Placeholder 5">
            <a:extLst>
              <a:ext uri="{FF2B5EF4-FFF2-40B4-BE49-F238E27FC236}">
                <a16:creationId xmlns:a16="http://schemas.microsoft.com/office/drawing/2014/main" id="{EC5297BF-6167-0703-9A16-5466C174DC95}"/>
              </a:ext>
            </a:extLst>
          </p:cNvPr>
          <p:cNvSpPr>
            <a:spLocks noGrp="1"/>
          </p:cNvSpPr>
          <p:nvPr>
            <p:ph type="tbl" sz="quarter" idx="13"/>
          </p:nvPr>
        </p:nvSpPr>
        <p:spPr>
          <a:xfrm>
            <a:off x="9017346" y="1765588"/>
            <a:ext cx="2333625" cy="3478212"/>
          </a:xfrm>
        </p:spPr>
        <p:txBody>
          <a:bodyPr/>
          <a:lstStyle/>
          <a:p>
            <a:r>
              <a:rPr lang="en-US" sz="2000" dirty="0"/>
              <a:t>Here is an interactive map made in Tableau that allows you to explore different combinations of weather conditions and their effect on the number of sightings by state.</a:t>
            </a:r>
          </a:p>
        </p:txBody>
      </p:sp>
      <p:pic>
        <p:nvPicPr>
          <p:cNvPr id="5" name="Picture 4">
            <a:hlinkClick r:id="rId3" action="ppaction://hlinkfile"/>
            <a:extLst>
              <a:ext uri="{FF2B5EF4-FFF2-40B4-BE49-F238E27FC236}">
                <a16:creationId xmlns:a16="http://schemas.microsoft.com/office/drawing/2014/main" id="{6A31EE02-438F-5FDD-6EEF-25233D404460}"/>
              </a:ext>
            </a:extLst>
          </p:cNvPr>
          <p:cNvPicPr>
            <a:picLocks noChangeAspect="1"/>
          </p:cNvPicPr>
          <p:nvPr/>
        </p:nvPicPr>
        <p:blipFill>
          <a:blip r:embed="rId4"/>
          <a:stretch>
            <a:fillRect/>
          </a:stretch>
        </p:blipFill>
        <p:spPr>
          <a:xfrm>
            <a:off x="4239047" y="1687133"/>
            <a:ext cx="3294619" cy="4749644"/>
          </a:xfrm>
          <a:prstGeom prst="rect">
            <a:avLst/>
          </a:prstGeom>
        </p:spPr>
      </p:pic>
    </p:spTree>
    <p:extLst>
      <p:ext uri="{BB962C8B-B14F-4D97-AF65-F5344CB8AC3E}">
        <p14:creationId xmlns:p14="http://schemas.microsoft.com/office/powerpoint/2010/main" val="4020760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55FF-AB3B-30ED-6C76-8A835CB43F31}"/>
              </a:ext>
            </a:extLst>
          </p:cNvPr>
          <p:cNvSpPr>
            <a:spLocks noGrp="1"/>
          </p:cNvSpPr>
          <p:nvPr>
            <p:ph type="title"/>
          </p:nvPr>
        </p:nvSpPr>
        <p:spPr/>
        <p:txBody>
          <a:bodyPr/>
          <a:lstStyle/>
          <a:p>
            <a:r>
              <a:rPr lang="en-US" dirty="0"/>
              <a:t>And I would have gotten away with it, If it weren’t for you meddling kids!</a:t>
            </a:r>
          </a:p>
        </p:txBody>
      </p:sp>
      <p:sp>
        <p:nvSpPr>
          <p:cNvPr id="3" name="Table Placeholder 2">
            <a:extLst>
              <a:ext uri="{FF2B5EF4-FFF2-40B4-BE49-F238E27FC236}">
                <a16:creationId xmlns:a16="http://schemas.microsoft.com/office/drawing/2014/main" id="{6A2DE420-BE22-E25B-DA13-99E4F557AFA2}"/>
              </a:ext>
            </a:extLst>
          </p:cNvPr>
          <p:cNvSpPr>
            <a:spLocks noGrp="1"/>
          </p:cNvSpPr>
          <p:nvPr>
            <p:ph type="tbl" sz="quarter" idx="13"/>
          </p:nvPr>
        </p:nvSpPr>
        <p:spPr>
          <a:xfrm>
            <a:off x="6465360" y="2463271"/>
            <a:ext cx="5108574" cy="555095"/>
          </a:xfrm>
        </p:spPr>
        <p:txBody>
          <a:bodyPr/>
          <a:lstStyle/>
          <a:p>
            <a:r>
              <a:rPr lang="en-US" dirty="0"/>
              <a:t>Where can you go to get your spook on?</a:t>
            </a:r>
          </a:p>
          <a:p>
            <a:r>
              <a:rPr lang="en-US" dirty="0"/>
              <a:t>The shadowlands haunted places registry reports about 11,000 haunted sights, complete with descriptions of the nature of each haunting.  Including small towns, it appears you can’t go outside without finding a ghost!</a:t>
            </a:r>
          </a:p>
        </p:txBody>
      </p:sp>
      <p:sp>
        <p:nvSpPr>
          <p:cNvPr id="4" name="Slide Number Placeholder 3">
            <a:extLst>
              <a:ext uri="{FF2B5EF4-FFF2-40B4-BE49-F238E27FC236}">
                <a16:creationId xmlns:a16="http://schemas.microsoft.com/office/drawing/2014/main" id="{81DC5963-0107-944C-2296-F108B7B463F7}"/>
              </a:ext>
            </a:extLst>
          </p:cNvPr>
          <p:cNvSpPr>
            <a:spLocks noGrp="1"/>
          </p:cNvSpPr>
          <p:nvPr>
            <p:ph type="sldNum" sz="quarter" idx="12"/>
          </p:nvPr>
        </p:nvSpPr>
        <p:spPr/>
        <p:txBody>
          <a:bodyPr/>
          <a:lstStyle/>
          <a:p>
            <a:fld id="{FE024F78-56A6-7740-B68D-8D4D026EDF3F}" type="slidenum">
              <a:rPr lang="en-US" smtClean="0"/>
              <a:pPr/>
              <a:t>28</a:t>
            </a:fld>
            <a:endParaRPr lang="en-US" dirty="0"/>
          </a:p>
        </p:txBody>
      </p:sp>
      <p:pic>
        <p:nvPicPr>
          <p:cNvPr id="6" name="Picture 5">
            <a:extLst>
              <a:ext uri="{FF2B5EF4-FFF2-40B4-BE49-F238E27FC236}">
                <a16:creationId xmlns:a16="http://schemas.microsoft.com/office/drawing/2014/main" id="{B80A7B66-8960-1749-FDDA-1E51E15B82DB}"/>
              </a:ext>
            </a:extLst>
          </p:cNvPr>
          <p:cNvPicPr>
            <a:picLocks noChangeAspect="1"/>
          </p:cNvPicPr>
          <p:nvPr/>
        </p:nvPicPr>
        <p:blipFill rotWithShape="1">
          <a:blip r:embed="rId2"/>
          <a:srcRect l="1" t="3673" r="1118"/>
          <a:stretch/>
        </p:blipFill>
        <p:spPr>
          <a:xfrm>
            <a:off x="978346" y="2540000"/>
            <a:ext cx="5240421" cy="3420533"/>
          </a:xfrm>
          <a:prstGeom prst="rect">
            <a:avLst/>
          </a:prstGeom>
        </p:spPr>
      </p:pic>
    </p:spTree>
    <p:extLst>
      <p:ext uri="{BB962C8B-B14F-4D97-AF65-F5344CB8AC3E}">
        <p14:creationId xmlns:p14="http://schemas.microsoft.com/office/powerpoint/2010/main" val="328069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723CC-7A2D-E816-C658-D456EDC8C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68828-C208-324D-3BCE-90FA69BCC3A4}"/>
              </a:ext>
            </a:extLst>
          </p:cNvPr>
          <p:cNvSpPr>
            <a:spLocks noGrp="1"/>
          </p:cNvSpPr>
          <p:nvPr>
            <p:ph type="title"/>
          </p:nvPr>
        </p:nvSpPr>
        <p:spPr/>
        <p:txBody>
          <a:bodyPr/>
          <a:lstStyle/>
          <a:p>
            <a:r>
              <a:rPr lang="en-US" dirty="0"/>
              <a:t>What are people saying about those ghosts?</a:t>
            </a:r>
          </a:p>
        </p:txBody>
      </p:sp>
      <p:sp>
        <p:nvSpPr>
          <p:cNvPr id="3" name="Table Placeholder 2">
            <a:extLst>
              <a:ext uri="{FF2B5EF4-FFF2-40B4-BE49-F238E27FC236}">
                <a16:creationId xmlns:a16="http://schemas.microsoft.com/office/drawing/2014/main" id="{0A3D5179-093C-8F2E-8F89-FC50818DF072}"/>
              </a:ext>
            </a:extLst>
          </p:cNvPr>
          <p:cNvSpPr>
            <a:spLocks noGrp="1"/>
          </p:cNvSpPr>
          <p:nvPr>
            <p:ph type="tbl" sz="quarter" idx="13"/>
          </p:nvPr>
        </p:nvSpPr>
        <p:spPr>
          <a:xfrm>
            <a:off x="8144933" y="2128982"/>
            <a:ext cx="3205692" cy="3909868"/>
          </a:xfrm>
        </p:spPr>
        <p:txBody>
          <a:bodyPr/>
          <a:lstStyle/>
          <a:p>
            <a:r>
              <a:rPr lang="en-US" dirty="0"/>
              <a:t>These are the most common adjectives and descriptive words occurring the in the descriptions of the haunted places described in the shadowlands database. Standard parts of speech have been omitted.</a:t>
            </a:r>
          </a:p>
        </p:txBody>
      </p:sp>
      <p:sp>
        <p:nvSpPr>
          <p:cNvPr id="4" name="Slide Number Placeholder 3">
            <a:extLst>
              <a:ext uri="{FF2B5EF4-FFF2-40B4-BE49-F238E27FC236}">
                <a16:creationId xmlns:a16="http://schemas.microsoft.com/office/drawing/2014/main" id="{77FA3A0A-E26C-0878-9E58-99FA473E9477}"/>
              </a:ext>
            </a:extLst>
          </p:cNvPr>
          <p:cNvSpPr>
            <a:spLocks noGrp="1"/>
          </p:cNvSpPr>
          <p:nvPr>
            <p:ph type="sldNum" sz="quarter" idx="12"/>
          </p:nvPr>
        </p:nvSpPr>
        <p:spPr/>
        <p:txBody>
          <a:bodyPr/>
          <a:lstStyle/>
          <a:p>
            <a:fld id="{FE024F78-56A6-7740-B68D-8D4D026EDF3F}" type="slidenum">
              <a:rPr lang="en-US" smtClean="0"/>
              <a:pPr/>
              <a:t>29</a:t>
            </a:fld>
            <a:endParaRPr lang="en-US" dirty="0"/>
          </a:p>
        </p:txBody>
      </p:sp>
      <p:pic>
        <p:nvPicPr>
          <p:cNvPr id="6" name="Picture 5" descr="A close up of words&#10;&#10;Description automatically generated">
            <a:extLst>
              <a:ext uri="{FF2B5EF4-FFF2-40B4-BE49-F238E27FC236}">
                <a16:creationId xmlns:a16="http://schemas.microsoft.com/office/drawing/2014/main" id="{5D6A1478-2EE1-9989-6BF3-086257F9F52D}"/>
              </a:ext>
            </a:extLst>
          </p:cNvPr>
          <p:cNvPicPr>
            <a:picLocks noChangeAspect="1"/>
          </p:cNvPicPr>
          <p:nvPr/>
        </p:nvPicPr>
        <p:blipFill>
          <a:blip r:embed="rId2"/>
          <a:stretch>
            <a:fillRect/>
          </a:stretch>
        </p:blipFill>
        <p:spPr>
          <a:xfrm>
            <a:off x="752680" y="2220803"/>
            <a:ext cx="7223774" cy="3703327"/>
          </a:xfrm>
          <a:prstGeom prst="rect">
            <a:avLst/>
          </a:prstGeom>
        </p:spPr>
      </p:pic>
    </p:spTree>
    <p:extLst>
      <p:ext uri="{BB962C8B-B14F-4D97-AF65-F5344CB8AC3E}">
        <p14:creationId xmlns:p14="http://schemas.microsoft.com/office/powerpoint/2010/main" val="428070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9884-A224-F9F1-939C-837568A18660}"/>
              </a:ext>
            </a:extLst>
          </p:cNvPr>
          <p:cNvSpPr>
            <a:spLocks noGrp="1"/>
          </p:cNvSpPr>
          <p:nvPr>
            <p:ph type="title"/>
          </p:nvPr>
        </p:nvSpPr>
        <p:spPr>
          <a:xfrm>
            <a:off x="838203" y="749299"/>
            <a:ext cx="4466502" cy="739891"/>
          </a:xfrm>
        </p:spPr>
        <p:txBody>
          <a:bodyPr/>
          <a:lstStyle/>
          <a:p>
            <a:r>
              <a:rPr lang="en-US" dirty="0"/>
              <a:t>Introduction</a:t>
            </a:r>
          </a:p>
        </p:txBody>
      </p:sp>
      <p:sp>
        <p:nvSpPr>
          <p:cNvPr id="3" name="Content Placeholder 2">
            <a:extLst>
              <a:ext uri="{FF2B5EF4-FFF2-40B4-BE49-F238E27FC236}">
                <a16:creationId xmlns:a16="http://schemas.microsoft.com/office/drawing/2014/main" id="{94AA43B0-86B6-9C2A-40FA-4552D4BEEC92}"/>
              </a:ext>
            </a:extLst>
          </p:cNvPr>
          <p:cNvSpPr>
            <a:spLocks noGrp="1"/>
          </p:cNvSpPr>
          <p:nvPr>
            <p:ph sz="quarter" idx="10"/>
          </p:nvPr>
        </p:nvSpPr>
        <p:spPr>
          <a:xfrm>
            <a:off x="838203" y="2703514"/>
            <a:ext cx="4466504" cy="3405187"/>
          </a:xfrm>
        </p:spPr>
        <p:txBody>
          <a:bodyPr/>
          <a:lstStyle/>
          <a:p>
            <a:r>
              <a:rPr lang="en-US" sz="1600" dirty="0"/>
              <a:t>People’s paranormal experiences have always fascinated me, and I was curious as to the universality of such experiences. Especially with the popularity of Bigfoot, Ghost and UFO hunting shows, I wanted to examine how sightings may have changed over time, and the kind of geographic distribution that such sightings have.</a:t>
            </a:r>
          </a:p>
          <a:p>
            <a:r>
              <a:rPr lang="en-US" sz="1600" dirty="0"/>
              <a:t>Given this data, I wanted to create a guide for those who may want to explore the unknown themselves.</a:t>
            </a:r>
          </a:p>
        </p:txBody>
      </p:sp>
      <p:pic>
        <p:nvPicPr>
          <p:cNvPr id="5" name="Picture 4" descr="A person sitting at a desk&#10;&#10;Description automatically generated">
            <a:extLst>
              <a:ext uri="{FF2B5EF4-FFF2-40B4-BE49-F238E27FC236}">
                <a16:creationId xmlns:a16="http://schemas.microsoft.com/office/drawing/2014/main" id="{69F92C1A-792B-104D-A89D-333AC1A9F61D}"/>
              </a:ext>
            </a:extLst>
          </p:cNvPr>
          <p:cNvPicPr>
            <a:picLocks noChangeAspect="1"/>
          </p:cNvPicPr>
          <p:nvPr/>
        </p:nvPicPr>
        <p:blipFill>
          <a:blip r:embed="rId2"/>
          <a:stretch>
            <a:fillRect/>
          </a:stretch>
        </p:blipFill>
        <p:spPr>
          <a:xfrm>
            <a:off x="7142280" y="365125"/>
            <a:ext cx="4211519" cy="6146800"/>
          </a:xfrm>
          <a:prstGeom prst="rect">
            <a:avLst/>
          </a:prstGeom>
        </p:spPr>
      </p:pic>
    </p:spTree>
    <p:extLst>
      <p:ext uri="{BB962C8B-B14F-4D97-AF65-F5344CB8AC3E}">
        <p14:creationId xmlns:p14="http://schemas.microsoft.com/office/powerpoint/2010/main" val="1716706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7658B-D593-CED8-403E-85B0B5332D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D4DD82-90B0-C6B8-DA46-ADE5A29098DE}"/>
              </a:ext>
            </a:extLst>
          </p:cNvPr>
          <p:cNvSpPr>
            <a:spLocks noGrp="1"/>
          </p:cNvSpPr>
          <p:nvPr>
            <p:ph type="title"/>
          </p:nvPr>
        </p:nvSpPr>
        <p:spPr>
          <a:xfrm>
            <a:off x="835370" y="530784"/>
            <a:ext cx="10515601" cy="717891"/>
          </a:xfrm>
        </p:spPr>
        <p:txBody>
          <a:bodyPr/>
          <a:lstStyle/>
          <a:p>
            <a:pPr algn="ctr"/>
            <a:r>
              <a:rPr lang="en-US" dirty="0"/>
              <a:t>Top 10 Cities for Number of Hauntings </a:t>
            </a:r>
          </a:p>
        </p:txBody>
      </p:sp>
      <p:sp>
        <p:nvSpPr>
          <p:cNvPr id="4" name="Slide Number Placeholder 3">
            <a:extLst>
              <a:ext uri="{FF2B5EF4-FFF2-40B4-BE49-F238E27FC236}">
                <a16:creationId xmlns:a16="http://schemas.microsoft.com/office/drawing/2014/main" id="{B48F014F-3593-A340-EE5F-4F64897936B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30</a:t>
            </a:fld>
            <a:endParaRPr lang="en-US" dirty="0"/>
          </a:p>
        </p:txBody>
      </p:sp>
      <p:sp>
        <p:nvSpPr>
          <p:cNvPr id="6" name="Table Placeholder 5">
            <a:extLst>
              <a:ext uri="{FF2B5EF4-FFF2-40B4-BE49-F238E27FC236}">
                <a16:creationId xmlns:a16="http://schemas.microsoft.com/office/drawing/2014/main" id="{4AC116DB-1AD7-C110-4F0B-B161660423CA}"/>
              </a:ext>
            </a:extLst>
          </p:cNvPr>
          <p:cNvSpPr>
            <a:spLocks noGrp="1"/>
          </p:cNvSpPr>
          <p:nvPr>
            <p:ph type="tbl" sz="quarter" idx="13"/>
          </p:nvPr>
        </p:nvSpPr>
        <p:spPr>
          <a:xfrm>
            <a:off x="9017346" y="1765588"/>
            <a:ext cx="2333625" cy="3478212"/>
          </a:xfrm>
        </p:spPr>
        <p:txBody>
          <a:bodyPr/>
          <a:lstStyle/>
          <a:p>
            <a:r>
              <a:rPr lang="en-US" sz="1800" dirty="0"/>
              <a:t>Please note that given the number of haunted places reported in small towns, that there are likely clusters of haunted places around cities that are not captured, as you can see these are major cities and population centers.</a:t>
            </a:r>
          </a:p>
          <a:p>
            <a:r>
              <a:rPr lang="en-US" sz="1800" dirty="0"/>
              <a:t>(This chart will be updated and made more pretty. Bear with me!)</a:t>
            </a:r>
          </a:p>
        </p:txBody>
      </p:sp>
      <p:pic>
        <p:nvPicPr>
          <p:cNvPr id="5" name="Picture 4">
            <a:extLst>
              <a:ext uri="{FF2B5EF4-FFF2-40B4-BE49-F238E27FC236}">
                <a16:creationId xmlns:a16="http://schemas.microsoft.com/office/drawing/2014/main" id="{66A0AD8C-3405-24AE-8F71-26DA7CF426FD}"/>
              </a:ext>
            </a:extLst>
          </p:cNvPr>
          <p:cNvPicPr>
            <a:picLocks noChangeAspect="1"/>
          </p:cNvPicPr>
          <p:nvPr/>
        </p:nvPicPr>
        <p:blipFill>
          <a:blip r:embed="rId3"/>
          <a:stretch>
            <a:fillRect/>
          </a:stretch>
        </p:blipFill>
        <p:spPr>
          <a:xfrm>
            <a:off x="1913467" y="1765588"/>
            <a:ext cx="6028266" cy="4219166"/>
          </a:xfrm>
          <a:prstGeom prst="rect">
            <a:avLst/>
          </a:prstGeom>
        </p:spPr>
      </p:pic>
    </p:spTree>
    <p:extLst>
      <p:ext uri="{BB962C8B-B14F-4D97-AF65-F5344CB8AC3E}">
        <p14:creationId xmlns:p14="http://schemas.microsoft.com/office/powerpoint/2010/main" val="2514944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C263-DA9D-8466-5C0D-79CD063A86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B4E02D-FF91-A288-5BF7-65F3AB66000C}"/>
              </a:ext>
            </a:extLst>
          </p:cNvPr>
          <p:cNvSpPr>
            <a:spLocks noGrp="1"/>
          </p:cNvSpPr>
          <p:nvPr>
            <p:ph type="title"/>
          </p:nvPr>
        </p:nvSpPr>
        <p:spPr>
          <a:xfrm>
            <a:off x="835370" y="530784"/>
            <a:ext cx="10515601" cy="717891"/>
          </a:xfrm>
        </p:spPr>
        <p:txBody>
          <a:bodyPr/>
          <a:lstStyle/>
          <a:p>
            <a:pPr algn="ctr"/>
            <a:r>
              <a:rPr lang="en-US" dirty="0"/>
              <a:t>Hauntings per capita</a:t>
            </a:r>
          </a:p>
        </p:txBody>
      </p:sp>
      <p:sp>
        <p:nvSpPr>
          <p:cNvPr id="4" name="Slide Number Placeholder 3">
            <a:extLst>
              <a:ext uri="{FF2B5EF4-FFF2-40B4-BE49-F238E27FC236}">
                <a16:creationId xmlns:a16="http://schemas.microsoft.com/office/drawing/2014/main" id="{36ED13A4-6621-84F0-3C8C-E56338C05F9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31</a:t>
            </a:fld>
            <a:endParaRPr lang="en-US" dirty="0"/>
          </a:p>
        </p:txBody>
      </p:sp>
      <p:sp>
        <p:nvSpPr>
          <p:cNvPr id="6" name="Table Placeholder 5">
            <a:extLst>
              <a:ext uri="{FF2B5EF4-FFF2-40B4-BE49-F238E27FC236}">
                <a16:creationId xmlns:a16="http://schemas.microsoft.com/office/drawing/2014/main" id="{9679B8DC-C15B-E03D-C25D-755A8204DD75}"/>
              </a:ext>
            </a:extLst>
          </p:cNvPr>
          <p:cNvSpPr>
            <a:spLocks noGrp="1"/>
          </p:cNvSpPr>
          <p:nvPr>
            <p:ph type="tbl" sz="quarter" idx="13"/>
          </p:nvPr>
        </p:nvSpPr>
        <p:spPr>
          <a:xfrm>
            <a:off x="8386579" y="2519121"/>
            <a:ext cx="2333625" cy="2035946"/>
          </a:xfrm>
        </p:spPr>
        <p:txBody>
          <a:bodyPr/>
          <a:lstStyle/>
          <a:p>
            <a:r>
              <a:rPr lang="en-US" sz="1800" dirty="0"/>
              <a:t>Please note that the scale goes from 1.4 hauntings per 100,000 people to 1.3 hauntings per 10,000 people.</a:t>
            </a:r>
          </a:p>
        </p:txBody>
      </p:sp>
      <p:pic>
        <p:nvPicPr>
          <p:cNvPr id="9" name="Picture 8">
            <a:extLst>
              <a:ext uri="{FF2B5EF4-FFF2-40B4-BE49-F238E27FC236}">
                <a16:creationId xmlns:a16="http://schemas.microsoft.com/office/drawing/2014/main" id="{8F77D5F6-E2EA-8A26-BD9E-8EC990544936}"/>
              </a:ext>
            </a:extLst>
          </p:cNvPr>
          <p:cNvPicPr>
            <a:picLocks noChangeAspect="1"/>
          </p:cNvPicPr>
          <p:nvPr/>
        </p:nvPicPr>
        <p:blipFill rotWithShape="1">
          <a:blip r:embed="rId3"/>
          <a:srcRect l="2399" t="1188"/>
          <a:stretch/>
        </p:blipFill>
        <p:spPr>
          <a:xfrm>
            <a:off x="1765300" y="1482328"/>
            <a:ext cx="5833534" cy="4926432"/>
          </a:xfrm>
          <a:prstGeom prst="rect">
            <a:avLst/>
          </a:prstGeom>
        </p:spPr>
      </p:pic>
    </p:spTree>
    <p:extLst>
      <p:ext uri="{BB962C8B-B14F-4D97-AF65-F5344CB8AC3E}">
        <p14:creationId xmlns:p14="http://schemas.microsoft.com/office/powerpoint/2010/main" val="1344346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293D4-9AB3-2CF7-D2FA-1E479C159A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7E1FE6-6A76-58E6-8D25-FA9E6A89D944}"/>
              </a:ext>
            </a:extLst>
          </p:cNvPr>
          <p:cNvSpPr>
            <a:spLocks noGrp="1"/>
          </p:cNvSpPr>
          <p:nvPr>
            <p:ph type="title"/>
          </p:nvPr>
        </p:nvSpPr>
        <p:spPr>
          <a:xfrm>
            <a:off x="835370" y="530784"/>
            <a:ext cx="10515601" cy="717891"/>
          </a:xfrm>
        </p:spPr>
        <p:txBody>
          <a:bodyPr/>
          <a:lstStyle/>
          <a:p>
            <a:pPr algn="ctr"/>
            <a:r>
              <a:rPr lang="en-US" dirty="0"/>
              <a:t>Top states by number of haunted places</a:t>
            </a:r>
          </a:p>
        </p:txBody>
      </p:sp>
      <p:sp>
        <p:nvSpPr>
          <p:cNvPr id="4" name="Slide Number Placeholder 3">
            <a:extLst>
              <a:ext uri="{FF2B5EF4-FFF2-40B4-BE49-F238E27FC236}">
                <a16:creationId xmlns:a16="http://schemas.microsoft.com/office/drawing/2014/main" id="{92865184-38F5-1400-B820-33FD316BAF7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32</a:t>
            </a:fld>
            <a:endParaRPr lang="en-US" dirty="0"/>
          </a:p>
        </p:txBody>
      </p:sp>
      <p:sp>
        <p:nvSpPr>
          <p:cNvPr id="6" name="Table Placeholder 5">
            <a:extLst>
              <a:ext uri="{FF2B5EF4-FFF2-40B4-BE49-F238E27FC236}">
                <a16:creationId xmlns:a16="http://schemas.microsoft.com/office/drawing/2014/main" id="{217BC68E-FA00-694B-10E7-E175DE10FAB7}"/>
              </a:ext>
            </a:extLst>
          </p:cNvPr>
          <p:cNvSpPr>
            <a:spLocks noGrp="1"/>
          </p:cNvSpPr>
          <p:nvPr>
            <p:ph type="tbl" sz="quarter" idx="13"/>
          </p:nvPr>
        </p:nvSpPr>
        <p:spPr>
          <a:xfrm>
            <a:off x="8386579" y="2519121"/>
            <a:ext cx="2333625" cy="2781012"/>
          </a:xfrm>
        </p:spPr>
        <p:txBody>
          <a:bodyPr/>
          <a:lstStyle/>
          <a:p>
            <a:r>
              <a:rPr lang="en-US" sz="1800" dirty="0"/>
              <a:t>This is not normalized per capita, since the haunted places are static structures or area, and not necessarily a passing phenomenon. </a:t>
            </a:r>
          </a:p>
        </p:txBody>
      </p:sp>
      <p:pic>
        <p:nvPicPr>
          <p:cNvPr id="5" name="Picture 4">
            <a:extLst>
              <a:ext uri="{FF2B5EF4-FFF2-40B4-BE49-F238E27FC236}">
                <a16:creationId xmlns:a16="http://schemas.microsoft.com/office/drawing/2014/main" id="{D968CAE4-6C2A-92E8-97C0-402724E69A5D}"/>
              </a:ext>
            </a:extLst>
          </p:cNvPr>
          <p:cNvPicPr>
            <a:picLocks noChangeAspect="1"/>
          </p:cNvPicPr>
          <p:nvPr/>
        </p:nvPicPr>
        <p:blipFill>
          <a:blip r:embed="rId3"/>
          <a:stretch>
            <a:fillRect/>
          </a:stretch>
        </p:blipFill>
        <p:spPr>
          <a:xfrm>
            <a:off x="3326685" y="2180167"/>
            <a:ext cx="3396562" cy="3716340"/>
          </a:xfrm>
          <a:prstGeom prst="rect">
            <a:avLst/>
          </a:prstGeom>
        </p:spPr>
      </p:pic>
    </p:spTree>
    <p:extLst>
      <p:ext uri="{BB962C8B-B14F-4D97-AF65-F5344CB8AC3E}">
        <p14:creationId xmlns:p14="http://schemas.microsoft.com/office/powerpoint/2010/main" val="194847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D5D7-431E-5B9E-80DE-CE415A492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161410-42EF-2E62-4D1A-00803E52A498}"/>
              </a:ext>
            </a:extLst>
          </p:cNvPr>
          <p:cNvSpPr>
            <a:spLocks noGrp="1"/>
          </p:cNvSpPr>
          <p:nvPr>
            <p:ph type="title"/>
          </p:nvPr>
        </p:nvSpPr>
        <p:spPr/>
        <p:txBody>
          <a:bodyPr/>
          <a:lstStyle/>
          <a:p>
            <a:r>
              <a:rPr lang="en-US" dirty="0"/>
              <a:t>What about Commonalities between bigfoot and </a:t>
            </a:r>
            <a:r>
              <a:rPr lang="en-US" dirty="0" err="1"/>
              <a:t>ufo</a:t>
            </a:r>
            <a:r>
              <a:rPr lang="en-US" dirty="0"/>
              <a:t> sightings?</a:t>
            </a:r>
          </a:p>
        </p:txBody>
      </p:sp>
      <p:sp>
        <p:nvSpPr>
          <p:cNvPr id="3" name="Table Placeholder 2">
            <a:extLst>
              <a:ext uri="{FF2B5EF4-FFF2-40B4-BE49-F238E27FC236}">
                <a16:creationId xmlns:a16="http://schemas.microsoft.com/office/drawing/2014/main" id="{C3C4F650-23A6-9B73-1CE5-5FA85DCD9F23}"/>
              </a:ext>
            </a:extLst>
          </p:cNvPr>
          <p:cNvSpPr>
            <a:spLocks noGrp="1"/>
          </p:cNvSpPr>
          <p:nvPr>
            <p:ph type="tbl" sz="quarter" idx="13"/>
          </p:nvPr>
        </p:nvSpPr>
        <p:spPr>
          <a:xfrm>
            <a:off x="8144933" y="2128982"/>
            <a:ext cx="3205692" cy="3909868"/>
          </a:xfrm>
        </p:spPr>
        <p:txBody>
          <a:bodyPr/>
          <a:lstStyle/>
          <a:p>
            <a:r>
              <a:rPr lang="en-US" dirty="0"/>
              <a:t>These are the most common adjectives and descriptive words occurring the in the descriptions of the UFO and bigfoot sightings Standard parts of speech have been omitted.</a:t>
            </a:r>
          </a:p>
          <a:p>
            <a:r>
              <a:rPr lang="en-US" dirty="0"/>
              <a:t>(Not sure why saw and see are counted. Will be fixed)</a:t>
            </a:r>
          </a:p>
        </p:txBody>
      </p:sp>
      <p:sp>
        <p:nvSpPr>
          <p:cNvPr id="4" name="Slide Number Placeholder 3">
            <a:extLst>
              <a:ext uri="{FF2B5EF4-FFF2-40B4-BE49-F238E27FC236}">
                <a16:creationId xmlns:a16="http://schemas.microsoft.com/office/drawing/2014/main" id="{7EE269CE-96C1-9328-DD7A-ED9B708409F5}"/>
              </a:ext>
            </a:extLst>
          </p:cNvPr>
          <p:cNvSpPr>
            <a:spLocks noGrp="1"/>
          </p:cNvSpPr>
          <p:nvPr>
            <p:ph type="sldNum" sz="quarter" idx="12"/>
          </p:nvPr>
        </p:nvSpPr>
        <p:spPr/>
        <p:txBody>
          <a:bodyPr/>
          <a:lstStyle/>
          <a:p>
            <a:fld id="{FE024F78-56A6-7740-B68D-8D4D026EDF3F}" type="slidenum">
              <a:rPr lang="en-US" smtClean="0"/>
              <a:pPr/>
              <a:t>33</a:t>
            </a:fld>
            <a:endParaRPr lang="en-US" dirty="0"/>
          </a:p>
        </p:txBody>
      </p:sp>
      <p:pic>
        <p:nvPicPr>
          <p:cNvPr id="6" name="Picture 5">
            <a:extLst>
              <a:ext uri="{FF2B5EF4-FFF2-40B4-BE49-F238E27FC236}">
                <a16:creationId xmlns:a16="http://schemas.microsoft.com/office/drawing/2014/main" id="{11C4DC84-3F0C-8552-4520-9DBC26B8979A}"/>
              </a:ext>
            </a:extLst>
          </p:cNvPr>
          <p:cNvPicPr>
            <a:picLocks noChangeAspect="1"/>
          </p:cNvPicPr>
          <p:nvPr/>
        </p:nvPicPr>
        <p:blipFill>
          <a:blip r:embed="rId2"/>
          <a:srcRect/>
          <a:stretch/>
        </p:blipFill>
        <p:spPr>
          <a:xfrm>
            <a:off x="752680" y="2220803"/>
            <a:ext cx="7223774" cy="3703327"/>
          </a:xfrm>
          <a:prstGeom prst="rect">
            <a:avLst/>
          </a:prstGeom>
        </p:spPr>
      </p:pic>
    </p:spTree>
    <p:extLst>
      <p:ext uri="{BB962C8B-B14F-4D97-AF65-F5344CB8AC3E}">
        <p14:creationId xmlns:p14="http://schemas.microsoft.com/office/powerpoint/2010/main" val="381064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In conclusion</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For bigfoot fans, we suggest travel packages to Humbolt county, California.</a:t>
            </a:r>
          </a:p>
          <a:p>
            <a:r>
              <a:rPr lang="en-US" dirty="0"/>
              <a:t>For UFOs, we suggest travel packages to Phoenix, AZ, over New York, due to light pollution differences.</a:t>
            </a:r>
          </a:p>
          <a:p>
            <a:r>
              <a:rPr lang="en-US" dirty="0"/>
              <a:t>For ghost lovers, we recommend packages to LA, or San Antonio. </a:t>
            </a:r>
          </a:p>
        </p:txBody>
      </p:sp>
      <p:pic>
        <p:nvPicPr>
          <p:cNvPr id="3" name="Picture 2">
            <a:extLst>
              <a:ext uri="{FF2B5EF4-FFF2-40B4-BE49-F238E27FC236}">
                <a16:creationId xmlns:a16="http://schemas.microsoft.com/office/drawing/2014/main" id="{8FFDC5FB-E5F0-D2B4-8BA0-ECCDC1FF5CFD}"/>
              </a:ext>
            </a:extLst>
          </p:cNvPr>
          <p:cNvPicPr>
            <a:picLocks noChangeAspect="1"/>
          </p:cNvPicPr>
          <p:nvPr/>
        </p:nvPicPr>
        <p:blipFill rotWithShape="1">
          <a:blip r:embed="rId3"/>
          <a:srcRect l="5220"/>
          <a:stretch/>
        </p:blipFill>
        <p:spPr>
          <a:xfrm>
            <a:off x="6033752" y="1693126"/>
            <a:ext cx="5142190" cy="3968637"/>
          </a:xfrm>
          <a:prstGeom prst="rect">
            <a:avLst/>
          </a:prstGeom>
        </p:spPr>
      </p:pic>
    </p:spTree>
    <p:extLst>
      <p:ext uri="{BB962C8B-B14F-4D97-AF65-F5344CB8AC3E}">
        <p14:creationId xmlns:p14="http://schemas.microsoft.com/office/powerpoint/2010/main" val="239546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AB054-2BB7-9C35-2163-6B3566CD0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4C5FA-3E3B-CEF8-7CEB-76775FAD98E9}"/>
              </a:ext>
            </a:extLst>
          </p:cNvPr>
          <p:cNvSpPr>
            <a:spLocks noGrp="1"/>
          </p:cNvSpPr>
          <p:nvPr>
            <p:ph type="title"/>
          </p:nvPr>
        </p:nvSpPr>
        <p:spPr>
          <a:xfrm>
            <a:off x="838203" y="749299"/>
            <a:ext cx="4466502" cy="739891"/>
          </a:xfrm>
        </p:spPr>
        <p:txBody>
          <a:bodyPr/>
          <a:lstStyle/>
          <a:p>
            <a:r>
              <a:rPr lang="en-US" dirty="0"/>
              <a:t>Data sources</a:t>
            </a:r>
          </a:p>
        </p:txBody>
      </p:sp>
      <p:sp>
        <p:nvSpPr>
          <p:cNvPr id="3" name="Content Placeholder 2">
            <a:extLst>
              <a:ext uri="{FF2B5EF4-FFF2-40B4-BE49-F238E27FC236}">
                <a16:creationId xmlns:a16="http://schemas.microsoft.com/office/drawing/2014/main" id="{2363A4DC-BE79-3D2A-ED35-01872F7D2A5D}"/>
              </a:ext>
            </a:extLst>
          </p:cNvPr>
          <p:cNvSpPr>
            <a:spLocks noGrp="1"/>
          </p:cNvSpPr>
          <p:nvPr>
            <p:ph sz="quarter" idx="10"/>
          </p:nvPr>
        </p:nvSpPr>
        <p:spPr>
          <a:xfrm>
            <a:off x="838203" y="2703514"/>
            <a:ext cx="4466504" cy="3405187"/>
          </a:xfrm>
        </p:spPr>
        <p:txBody>
          <a:bodyPr/>
          <a:lstStyle/>
          <a:p>
            <a:r>
              <a:rPr lang="en-US" sz="1600" dirty="0"/>
              <a:t>These data are pulled from the following 3 databases.</a:t>
            </a:r>
          </a:p>
          <a:p>
            <a:r>
              <a:rPr lang="en-US" sz="1600" dirty="0"/>
              <a:t>NUFORC UFO Sighting collection.</a:t>
            </a:r>
          </a:p>
          <a:p>
            <a:r>
              <a:rPr lang="en-US" sz="1600" dirty="0" err="1"/>
              <a:t>BigFoot</a:t>
            </a:r>
            <a:r>
              <a:rPr lang="en-US" sz="1600" dirty="0"/>
              <a:t> Research Organization (BFRO) experience report repository.</a:t>
            </a:r>
          </a:p>
          <a:p>
            <a:r>
              <a:rPr lang="en-US" sz="1600" dirty="0"/>
              <a:t>Shadowlands.net Haunted Places collection, the original and largest online collection of ghost </a:t>
            </a:r>
            <a:r>
              <a:rPr lang="en-US" sz="1600" dirty="0" err="1"/>
              <a:t>encouters</a:t>
            </a:r>
            <a:r>
              <a:rPr lang="en-US" sz="1600" dirty="0"/>
              <a:t> since 1994.</a:t>
            </a:r>
          </a:p>
        </p:txBody>
      </p:sp>
      <p:pic>
        <p:nvPicPr>
          <p:cNvPr id="6" name="Picture 5">
            <a:extLst>
              <a:ext uri="{FF2B5EF4-FFF2-40B4-BE49-F238E27FC236}">
                <a16:creationId xmlns:a16="http://schemas.microsoft.com/office/drawing/2014/main" id="{A4ECCD96-CA49-A765-11FA-538CCA488389}"/>
              </a:ext>
            </a:extLst>
          </p:cNvPr>
          <p:cNvPicPr>
            <a:picLocks noChangeAspect="1"/>
          </p:cNvPicPr>
          <p:nvPr/>
        </p:nvPicPr>
        <p:blipFill>
          <a:blip r:embed="rId2"/>
          <a:stretch>
            <a:fillRect/>
          </a:stretch>
        </p:blipFill>
        <p:spPr>
          <a:xfrm>
            <a:off x="6804543" y="468844"/>
            <a:ext cx="4744112" cy="6115904"/>
          </a:xfrm>
          <a:prstGeom prst="rect">
            <a:avLst/>
          </a:prstGeom>
        </p:spPr>
      </p:pic>
    </p:spTree>
    <p:extLst>
      <p:ext uri="{BB962C8B-B14F-4D97-AF65-F5344CB8AC3E}">
        <p14:creationId xmlns:p14="http://schemas.microsoft.com/office/powerpoint/2010/main" val="248084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14848" y="715039"/>
            <a:ext cx="11548261" cy="800821"/>
          </a:xfrm>
        </p:spPr>
        <p:txBody>
          <a:bodyPr/>
          <a:lstStyle/>
          <a:p>
            <a:r>
              <a:rPr lang="en-US" dirty="0"/>
              <a:t>Your Travel guide to </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259815" y="1650020"/>
            <a:ext cx="11562303" cy="2387865"/>
          </a:xfrm>
        </p:spPr>
        <p:txBody>
          <a:bodyPr/>
          <a:lstStyle/>
          <a:p>
            <a:r>
              <a:rPr lang="en-US" dirty="0"/>
              <a:t>Paranormal </a:t>
            </a:r>
          </a:p>
          <a:p>
            <a:r>
              <a:rPr lang="en-US" dirty="0"/>
              <a:t>Experiences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pic>
        <p:nvPicPr>
          <p:cNvPr id="6" name="Picture 5">
            <a:extLst>
              <a:ext uri="{FF2B5EF4-FFF2-40B4-BE49-F238E27FC236}">
                <a16:creationId xmlns:a16="http://schemas.microsoft.com/office/drawing/2014/main" id="{01C3E86F-6CBB-4068-8D21-B3A7C08566A9}"/>
              </a:ext>
            </a:extLst>
          </p:cNvPr>
          <p:cNvPicPr>
            <a:picLocks noChangeAspect="1"/>
          </p:cNvPicPr>
          <p:nvPr/>
        </p:nvPicPr>
        <p:blipFill>
          <a:blip r:embed="rId3"/>
          <a:stretch>
            <a:fillRect/>
          </a:stretch>
        </p:blipFill>
        <p:spPr>
          <a:xfrm>
            <a:off x="1093273" y="3543250"/>
            <a:ext cx="2834186" cy="2716983"/>
          </a:xfrm>
          <a:prstGeom prst="rect">
            <a:avLst/>
          </a:prstGeom>
        </p:spPr>
      </p:pic>
      <p:pic>
        <p:nvPicPr>
          <p:cNvPr id="8" name="Picture 7">
            <a:extLst>
              <a:ext uri="{FF2B5EF4-FFF2-40B4-BE49-F238E27FC236}">
                <a16:creationId xmlns:a16="http://schemas.microsoft.com/office/drawing/2014/main" id="{6C6C0D1D-9142-70D3-44C1-B5A1CAD8E02F}"/>
              </a:ext>
            </a:extLst>
          </p:cNvPr>
          <p:cNvPicPr>
            <a:picLocks noChangeAspect="1"/>
          </p:cNvPicPr>
          <p:nvPr/>
        </p:nvPicPr>
        <p:blipFill>
          <a:blip r:embed="rId4"/>
          <a:stretch>
            <a:fillRect/>
          </a:stretch>
        </p:blipFill>
        <p:spPr>
          <a:xfrm>
            <a:off x="7491259" y="3429822"/>
            <a:ext cx="3542614" cy="2876978"/>
          </a:xfrm>
          <a:prstGeom prst="rect">
            <a:avLst/>
          </a:prstGeom>
        </p:spPr>
      </p:pic>
      <p:sp>
        <p:nvSpPr>
          <p:cNvPr id="9" name="Title 1">
            <a:extLst>
              <a:ext uri="{FF2B5EF4-FFF2-40B4-BE49-F238E27FC236}">
                <a16:creationId xmlns:a16="http://schemas.microsoft.com/office/drawing/2014/main" id="{D8C75B73-5559-BABD-F0A1-29BD6327F930}"/>
              </a:ext>
            </a:extLst>
          </p:cNvPr>
          <p:cNvSpPr txBox="1">
            <a:spLocks/>
          </p:cNvSpPr>
          <p:nvPr/>
        </p:nvSpPr>
        <p:spPr>
          <a:xfrm>
            <a:off x="0" y="4331220"/>
            <a:ext cx="11548261" cy="8008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000" dirty="0"/>
              <a:t>You may hitchhike</a:t>
            </a:r>
          </a:p>
          <a:p>
            <a:r>
              <a:rPr lang="en-US" sz="2000" dirty="0"/>
              <a:t> if you like</a:t>
            </a:r>
          </a:p>
        </p:txBody>
      </p:sp>
    </p:spTree>
    <p:extLst>
      <p:ext uri="{BB962C8B-B14F-4D97-AF65-F5344CB8AC3E}">
        <p14:creationId xmlns:p14="http://schemas.microsoft.com/office/powerpoint/2010/main" val="139719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2375233" y="1880491"/>
            <a:ext cx="9410700" cy="684731"/>
          </a:xfrm>
        </p:spPr>
        <p:txBody>
          <a:bodyPr/>
          <a:lstStyle/>
          <a:p>
            <a:pPr algn="ctr"/>
            <a:r>
              <a:rPr lang="en-US" dirty="0"/>
              <a:t>Join us on a Journey into the unknown</a:t>
            </a:r>
            <a:br>
              <a:rPr lang="en-US" dirty="0"/>
            </a:br>
            <a:br>
              <a:rPr lang="en-US" dirty="0"/>
            </a:br>
            <a:r>
              <a:rPr lang="en-US" sz="1600" dirty="0"/>
              <a:t>We will be examining the distribution of sightings for the following types of Paranormal Experiences </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3062817"/>
            <a:ext cx="7420819" cy="3676649"/>
          </a:xfrm>
        </p:spPr>
        <p:txBody>
          <a:bodyPr/>
          <a:lstStyle/>
          <a:p>
            <a:r>
              <a:rPr lang="en-US" dirty="0"/>
              <a:t>Bigfeet</a:t>
            </a:r>
          </a:p>
          <a:p>
            <a:r>
              <a:rPr lang="en-US" dirty="0"/>
              <a:t>UFOs</a:t>
            </a:r>
          </a:p>
          <a:p>
            <a:r>
              <a:rPr lang="en-US" dirty="0"/>
              <a:t>Hauntings </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pic>
        <p:nvPicPr>
          <p:cNvPr id="6" name="Picture 5">
            <a:extLst>
              <a:ext uri="{FF2B5EF4-FFF2-40B4-BE49-F238E27FC236}">
                <a16:creationId xmlns:a16="http://schemas.microsoft.com/office/drawing/2014/main" id="{86B2E7F6-C43A-D165-4FB9-4465E30D621F}"/>
              </a:ext>
            </a:extLst>
          </p:cNvPr>
          <p:cNvPicPr>
            <a:picLocks noChangeAspect="1"/>
          </p:cNvPicPr>
          <p:nvPr/>
        </p:nvPicPr>
        <p:blipFill>
          <a:blip r:embed="rId3"/>
          <a:stretch>
            <a:fillRect/>
          </a:stretch>
        </p:blipFill>
        <p:spPr>
          <a:xfrm>
            <a:off x="8622982" y="2489199"/>
            <a:ext cx="2849317" cy="3983925"/>
          </a:xfrm>
          <a:prstGeom prst="rect">
            <a:avLst/>
          </a:prstGeom>
        </p:spPr>
      </p:pic>
    </p:spTree>
    <p:extLst>
      <p:ext uri="{BB962C8B-B14F-4D97-AF65-F5344CB8AC3E}">
        <p14:creationId xmlns:p14="http://schemas.microsoft.com/office/powerpoint/2010/main" val="196263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800100"/>
            <a:ext cx="6327105" cy="850483"/>
          </a:xfrm>
        </p:spPr>
        <p:txBody>
          <a:bodyPr anchor="b"/>
          <a:lstStyle/>
          <a:p>
            <a:r>
              <a:rPr lang="en-US" dirty="0"/>
              <a:t>Methods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2031999"/>
            <a:ext cx="6327105" cy="4583907"/>
          </a:xfrm>
        </p:spPr>
        <p:txBody>
          <a:bodyPr/>
          <a:lstStyle/>
          <a:p>
            <a:pPr marL="285750" indent="-285750">
              <a:buFont typeface="Arial" panose="020B0604020202020204" pitchFamily="34" charset="0"/>
              <a:buChar char="•"/>
            </a:pPr>
            <a:r>
              <a:rPr lang="en-US" dirty="0"/>
              <a:t>Data were collected from the following organizations in the form of csv files.</a:t>
            </a:r>
          </a:p>
          <a:p>
            <a:pPr marL="285750" indent="-285750">
              <a:buFont typeface="Arial" panose="020B0604020202020204" pitchFamily="34" charset="0"/>
              <a:buChar char="•"/>
            </a:pPr>
            <a:r>
              <a:rPr lang="en-US" dirty="0"/>
              <a:t>Bigfoot Research organization Sighting  Database</a:t>
            </a:r>
          </a:p>
          <a:p>
            <a:pPr marL="285750" indent="-285750">
              <a:buFont typeface="Arial" panose="020B0604020202020204" pitchFamily="34" charset="0"/>
              <a:buChar char="•"/>
            </a:pPr>
            <a:r>
              <a:rPr lang="en-US" dirty="0" err="1"/>
              <a:t>Nuforc</a:t>
            </a:r>
            <a:r>
              <a:rPr lang="en-US" dirty="0"/>
              <a:t> </a:t>
            </a:r>
            <a:r>
              <a:rPr lang="en-US" dirty="0" err="1"/>
              <a:t>Ufo</a:t>
            </a:r>
            <a:r>
              <a:rPr lang="en-US" dirty="0"/>
              <a:t> sighting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Shadowlands online Haunting repository Data was cleaned and aggregated using python and excel with graphics primarily generated by Tableau.</a:t>
            </a:r>
          </a:p>
        </p:txBody>
      </p:sp>
    </p:spTree>
    <p:extLst>
      <p:ext uri="{BB962C8B-B14F-4D97-AF65-F5344CB8AC3E}">
        <p14:creationId xmlns:p14="http://schemas.microsoft.com/office/powerpoint/2010/main" val="133073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88C3-F845-6249-2ED5-C723F7CBAD60}"/>
              </a:ext>
            </a:extLst>
          </p:cNvPr>
          <p:cNvSpPr>
            <a:spLocks noGrp="1"/>
          </p:cNvSpPr>
          <p:nvPr>
            <p:ph type="title"/>
          </p:nvPr>
        </p:nvSpPr>
        <p:spPr>
          <a:xfrm>
            <a:off x="2743103" y="494146"/>
            <a:ext cx="6327105" cy="1716969"/>
          </a:xfrm>
        </p:spPr>
        <p:txBody>
          <a:bodyPr/>
          <a:lstStyle/>
          <a:p>
            <a:r>
              <a:rPr lang="en-US" dirty="0"/>
              <a:t>That’s a lot of swamp gas!</a:t>
            </a:r>
            <a:br>
              <a:rPr lang="en-US" dirty="0"/>
            </a:br>
            <a:r>
              <a:rPr lang="en-US" dirty="0" err="1"/>
              <a:t>Ufo</a:t>
            </a:r>
            <a:r>
              <a:rPr lang="en-US" dirty="0"/>
              <a:t> sightings and incidence in the US</a:t>
            </a:r>
          </a:p>
        </p:txBody>
      </p:sp>
      <p:sp>
        <p:nvSpPr>
          <p:cNvPr id="3" name="Subtitle 2">
            <a:extLst>
              <a:ext uri="{FF2B5EF4-FFF2-40B4-BE49-F238E27FC236}">
                <a16:creationId xmlns:a16="http://schemas.microsoft.com/office/drawing/2014/main" id="{4F7E992E-639B-8C6F-BF00-E29D09A5A15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BE6820AA-517E-547D-A824-CAE7D22B01CF}"/>
              </a:ext>
            </a:extLst>
          </p:cNvPr>
          <p:cNvPicPr>
            <a:picLocks noChangeAspect="1"/>
          </p:cNvPicPr>
          <p:nvPr/>
        </p:nvPicPr>
        <p:blipFill>
          <a:blip r:embed="rId2"/>
          <a:stretch>
            <a:fillRect/>
          </a:stretch>
        </p:blipFill>
        <p:spPr>
          <a:xfrm>
            <a:off x="2880309" y="2339430"/>
            <a:ext cx="6052692" cy="4024424"/>
          </a:xfrm>
          <a:prstGeom prst="rect">
            <a:avLst/>
          </a:prstGeom>
        </p:spPr>
      </p:pic>
    </p:spTree>
    <p:extLst>
      <p:ext uri="{BB962C8B-B14F-4D97-AF65-F5344CB8AC3E}">
        <p14:creationId xmlns:p14="http://schemas.microsoft.com/office/powerpoint/2010/main" val="2568775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B7B22-F783-B0AB-52BE-DF24DBBA7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69AE7-1764-2316-5A81-D8C59AA0ED23}"/>
              </a:ext>
            </a:extLst>
          </p:cNvPr>
          <p:cNvSpPr>
            <a:spLocks noGrp="1"/>
          </p:cNvSpPr>
          <p:nvPr>
            <p:ph type="title"/>
          </p:nvPr>
        </p:nvSpPr>
        <p:spPr/>
        <p:txBody>
          <a:bodyPr/>
          <a:lstStyle/>
          <a:p>
            <a:r>
              <a:rPr lang="en-US" dirty="0"/>
              <a:t>What are people saying about </a:t>
            </a:r>
            <a:r>
              <a:rPr lang="en-US" dirty="0" err="1"/>
              <a:t>ufos</a:t>
            </a:r>
            <a:r>
              <a:rPr lang="en-US" dirty="0"/>
              <a:t>?</a:t>
            </a:r>
          </a:p>
        </p:txBody>
      </p:sp>
      <p:sp>
        <p:nvSpPr>
          <p:cNvPr id="3" name="Table Placeholder 2">
            <a:extLst>
              <a:ext uri="{FF2B5EF4-FFF2-40B4-BE49-F238E27FC236}">
                <a16:creationId xmlns:a16="http://schemas.microsoft.com/office/drawing/2014/main" id="{CEEA9DDA-13FF-ABA2-B087-29EE19FFC736}"/>
              </a:ext>
            </a:extLst>
          </p:cNvPr>
          <p:cNvSpPr>
            <a:spLocks noGrp="1"/>
          </p:cNvSpPr>
          <p:nvPr>
            <p:ph type="tbl" sz="quarter" idx="13"/>
          </p:nvPr>
        </p:nvSpPr>
        <p:spPr>
          <a:xfrm>
            <a:off x="8144933" y="2128982"/>
            <a:ext cx="3205692" cy="3909868"/>
          </a:xfrm>
        </p:spPr>
        <p:txBody>
          <a:bodyPr/>
          <a:lstStyle/>
          <a:p>
            <a:r>
              <a:rPr lang="en-US" dirty="0"/>
              <a:t>These are the most common adjectives and descriptive words occurring the in the descriptions UFO experiences in the NUFORC database. Standard parts of speech have been omitted.</a:t>
            </a:r>
          </a:p>
        </p:txBody>
      </p:sp>
      <p:sp>
        <p:nvSpPr>
          <p:cNvPr id="4" name="Slide Number Placeholder 3">
            <a:extLst>
              <a:ext uri="{FF2B5EF4-FFF2-40B4-BE49-F238E27FC236}">
                <a16:creationId xmlns:a16="http://schemas.microsoft.com/office/drawing/2014/main" id="{63A9ABFD-9AED-42B8-2C41-B46D1390EB0D}"/>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6" name="Picture 5">
            <a:extLst>
              <a:ext uri="{FF2B5EF4-FFF2-40B4-BE49-F238E27FC236}">
                <a16:creationId xmlns:a16="http://schemas.microsoft.com/office/drawing/2014/main" id="{037B86DC-B400-F8EC-2F1D-1A70F2706F73}"/>
              </a:ext>
            </a:extLst>
          </p:cNvPr>
          <p:cNvPicPr>
            <a:picLocks noChangeAspect="1"/>
          </p:cNvPicPr>
          <p:nvPr/>
        </p:nvPicPr>
        <p:blipFill>
          <a:blip r:embed="rId2"/>
          <a:srcRect/>
          <a:stretch/>
        </p:blipFill>
        <p:spPr>
          <a:xfrm>
            <a:off x="752680" y="2220803"/>
            <a:ext cx="7223774" cy="3703327"/>
          </a:xfrm>
          <a:prstGeom prst="rect">
            <a:avLst/>
          </a:prstGeom>
        </p:spPr>
      </p:pic>
    </p:spTree>
    <p:extLst>
      <p:ext uri="{BB962C8B-B14F-4D97-AF65-F5344CB8AC3E}">
        <p14:creationId xmlns:p14="http://schemas.microsoft.com/office/powerpoint/2010/main" val="2212200262"/>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{CD09DF06-1A46-4D65-BEF5-B10FE95CE244}tf11936837_win32</Template>
  <TotalTime>1054</TotalTime>
  <Words>1352</Words>
  <Application>Microsoft Office PowerPoint</Application>
  <PresentationFormat>Widescreen</PresentationFormat>
  <Paragraphs>165</Paragraphs>
  <Slides>34</Slides>
  <Notes>21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Arial Nova</vt:lpstr>
      <vt:lpstr>Biome</vt:lpstr>
      <vt:lpstr>Calibri</vt:lpstr>
      <vt:lpstr>Custom</vt:lpstr>
      <vt:lpstr>Package</vt:lpstr>
      <vt:lpstr>Bigfeet, Ufos, Ghosts! </vt:lpstr>
      <vt:lpstr>Agenda</vt:lpstr>
      <vt:lpstr>Introduction</vt:lpstr>
      <vt:lpstr>Data sources</vt:lpstr>
      <vt:lpstr>Your Travel guide to </vt:lpstr>
      <vt:lpstr>Join us on a Journey into the unknown  We will be examining the distribution of sightings for the following types of Paranormal Experiences </vt:lpstr>
      <vt:lpstr>Methods</vt:lpstr>
      <vt:lpstr>That’s a lot of swamp gas! Ufo sightings and incidence in the US</vt:lpstr>
      <vt:lpstr>What are people saying about ufos?</vt:lpstr>
      <vt:lpstr>Top ufo destination cities in the top 5 states by total sightings.</vt:lpstr>
      <vt:lpstr>Top cities by UFO sightings, regardless of state rank.</vt:lpstr>
      <vt:lpstr>UFO sightings Per million (Per capita) Save some for me!</vt:lpstr>
      <vt:lpstr>Ufo Sightings by State, by Year </vt:lpstr>
      <vt:lpstr>Ufo sightings by year </vt:lpstr>
      <vt:lpstr>Most common shape of crafts observed</vt:lpstr>
      <vt:lpstr>Bigfeet Is that a raccoon in your arms or are you just happy to see me?</vt:lpstr>
      <vt:lpstr>What are people saying about bigfoot?</vt:lpstr>
      <vt:lpstr>Bigfeet sightings per Capita</vt:lpstr>
      <vt:lpstr>Top States and counties to find a bigfoot</vt:lpstr>
      <vt:lpstr>Could Bigfoot be a Werewolf?</vt:lpstr>
      <vt:lpstr>Could Bigfoot be a Werewolf?</vt:lpstr>
      <vt:lpstr>Is he a shorts in winter type of guy?</vt:lpstr>
      <vt:lpstr>Could Bigfoot be a Weather Phenomenon?</vt:lpstr>
      <vt:lpstr>What kind of weather does he like?</vt:lpstr>
      <vt:lpstr>What kind of weather does he like?</vt:lpstr>
      <vt:lpstr>Whats that?! Up in the clouds?</vt:lpstr>
      <vt:lpstr>Weather conditions and Prevalence of Sightings </vt:lpstr>
      <vt:lpstr>And I would have gotten away with it, If it weren’t for you meddling kids!</vt:lpstr>
      <vt:lpstr>What are people saying about those ghosts?</vt:lpstr>
      <vt:lpstr>Top 10 Cities for Number of Hauntings </vt:lpstr>
      <vt:lpstr>Hauntings per capita</vt:lpstr>
      <vt:lpstr>Top states by number of haunted places</vt:lpstr>
      <vt:lpstr>What about Commonalities between bigfoot and ufo sightings?</vt:lpstr>
      <vt:lpstr>In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Bigfeet, Ufos, Ghosts!</dc:title>
  <dc:creator>Sean Malley</dc:creator>
  <cp:lastModifiedBy>Sean Malley</cp:lastModifiedBy>
  <cp:revision>20</cp:revision>
  <dcterms:created xsi:type="dcterms:W3CDTF">2024-03-02T00:58:22Z</dcterms:created>
  <dcterms:modified xsi:type="dcterms:W3CDTF">2024-03-02T18:44:56Z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